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68" r:id="rId2"/>
    <p:sldId id="278" r:id="rId3"/>
    <p:sldId id="259" r:id="rId4"/>
    <p:sldId id="286" r:id="rId5"/>
    <p:sldId id="288" r:id="rId6"/>
    <p:sldId id="274" r:id="rId7"/>
    <p:sldId id="271" r:id="rId8"/>
    <p:sldId id="279" r:id="rId9"/>
    <p:sldId id="295" r:id="rId10"/>
    <p:sldId id="281" r:id="rId11"/>
    <p:sldId id="290" r:id="rId12"/>
    <p:sldId id="289" r:id="rId13"/>
    <p:sldId id="296" r:id="rId14"/>
    <p:sldId id="292" r:id="rId15"/>
    <p:sldId id="29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1212"/>
    <a:srgbClr val="FFC000"/>
    <a:srgbClr val="FAEDD2"/>
    <a:srgbClr val="8686B7"/>
    <a:srgbClr val="516B46"/>
    <a:srgbClr val="00B0F0"/>
    <a:srgbClr val="A20000"/>
    <a:srgbClr val="FFFF00"/>
    <a:srgbClr val="00B050"/>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4780" autoAdjust="0"/>
  </p:normalViewPr>
  <p:slideViewPr>
    <p:cSldViewPr snapToGrid="0">
      <p:cViewPr varScale="1">
        <p:scale>
          <a:sx n="72" d="100"/>
          <a:sy n="72" d="100"/>
        </p:scale>
        <p:origin x="1406" y="72"/>
      </p:cViewPr>
      <p:guideLst/>
    </p:cSldViewPr>
  </p:slideViewPr>
  <p:notesTextViewPr>
    <p:cViewPr>
      <p:scale>
        <a:sx n="100" d="100"/>
        <a:sy n="100" d="100"/>
      </p:scale>
      <p:origin x="0" y="0"/>
    </p:cViewPr>
  </p:notesTextViewPr>
  <p:notesViewPr>
    <p:cSldViewPr snapToGrid="0">
      <p:cViewPr varScale="1">
        <p:scale>
          <a:sx n="65" d="100"/>
          <a:sy n="65" d="100"/>
        </p:scale>
        <p:origin x="241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0090090090090086E-2"/>
          <c:y val="0"/>
          <c:w val="0.90090090090090091"/>
          <c:h val="0.85135135135135132"/>
        </c:manualLayout>
      </c:layout>
      <c:pie3DChart>
        <c:varyColors val="1"/>
        <c:ser>
          <c:idx val="0"/>
          <c:order val="0"/>
          <c:tx>
            <c:strRef>
              <c:f>Sheet1!$B$1</c:f>
              <c:strCache>
                <c:ptCount val="1"/>
                <c:pt idx="0">
                  <c:v>열1</c:v>
                </c:pt>
              </c:strCache>
            </c:strRef>
          </c:tx>
          <c:explosion val="3"/>
          <c:dPt>
            <c:idx val="0"/>
            <c:bubble3D val="0"/>
            <c:spPr>
              <a:solidFill>
                <a:srgbClr val="E9A014"/>
              </a:solidFill>
              <a:ln w="25400">
                <a:noFill/>
              </a:ln>
              <a:effectLst/>
              <a:sp3d/>
            </c:spPr>
          </c:dPt>
          <c:dPt>
            <c:idx val="1"/>
            <c:bubble3D val="0"/>
            <c:explosion val="6"/>
            <c:spPr>
              <a:solidFill>
                <a:srgbClr val="A75108"/>
              </a:solidFill>
              <a:ln w="25400">
                <a:noFill/>
              </a:ln>
              <a:effectLst/>
              <a:sp3d/>
            </c:spPr>
          </c:dPt>
          <c:dPt>
            <c:idx val="2"/>
            <c:bubble3D val="0"/>
            <c:spPr>
              <a:solidFill>
                <a:schemeClr val="bg1">
                  <a:lumMod val="50000"/>
                  <a:lumOff val="50000"/>
                </a:schemeClr>
              </a:solidFill>
              <a:ln w="25400">
                <a:noFill/>
              </a:ln>
              <a:effectLst/>
              <a:sp3d/>
            </c:spPr>
          </c:dPt>
          <c:cat>
            <c:numRef>
              <c:f>Sheet1!$A$2:$A$4</c:f>
              <c:numCache>
                <c:formatCode>General</c:formatCode>
                <c:ptCount val="3"/>
              </c:numCache>
            </c:numRef>
          </c:cat>
          <c:val>
            <c:numRef>
              <c:f>Sheet1!$B$2:$B$4</c:f>
              <c:numCache>
                <c:formatCode>General</c:formatCode>
                <c:ptCount val="3"/>
                <c:pt idx="0">
                  <c:v>54</c:v>
                </c:pt>
                <c:pt idx="1">
                  <c:v>10</c:v>
                </c:pt>
                <c:pt idx="2">
                  <c:v>36</c:v>
                </c:pt>
              </c:numCache>
            </c:numRef>
          </c:val>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61AFC-EEC3-48FF-A610-056169831AC0}" type="datetimeFigureOut">
              <a:rPr lang="en-US" smtClean="0"/>
              <a:t>6/25/2015</a:t>
            </a:fld>
            <a:endParaRPr 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D014A-B8F8-4557-AF7E-8396DD173A9F}" type="slidenum">
              <a:rPr lang="en-US" smtClean="0"/>
              <a:t>‹#›</a:t>
            </a:fld>
            <a:endParaRPr lang="en-US"/>
          </a:p>
        </p:txBody>
      </p:sp>
    </p:spTree>
    <p:extLst>
      <p:ext uri="{BB962C8B-B14F-4D97-AF65-F5344CB8AC3E}">
        <p14:creationId xmlns:p14="http://schemas.microsoft.com/office/powerpoint/2010/main" val="2843685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after</a:t>
            </a:r>
            <a:r>
              <a:rPr lang="en-US" baseline="0" dirty="0" smtClean="0"/>
              <a:t> noon everyone. It is a </a:t>
            </a:r>
            <a:r>
              <a:rPr lang="en-US" baseline="0" smtClean="0"/>
              <a:t>great honor </a:t>
            </a:r>
            <a:r>
              <a:rPr lang="en-US" baseline="0" dirty="0" smtClean="0"/>
              <a:t>to be here, for presenting my research to you.</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Today, I</a:t>
            </a:r>
            <a:r>
              <a:rPr lang="en-US" baseline="0" dirty="0" smtClean="0"/>
              <a:t> would like to propose sleep could be controlled by magnetic stimulation.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슬라이드 번호 개체 틀 3"/>
          <p:cNvSpPr>
            <a:spLocks noGrp="1"/>
          </p:cNvSpPr>
          <p:nvPr>
            <p:ph type="sldNum" sz="quarter" idx="10"/>
          </p:nvPr>
        </p:nvSpPr>
        <p:spPr/>
        <p:txBody>
          <a:bodyPr/>
          <a:lstStyle/>
          <a:p>
            <a:fld id="{AF5D014A-B8F8-4557-AF7E-8396DD173A9F}" type="slidenum">
              <a:rPr lang="en-US" smtClean="0"/>
              <a:t>1</a:t>
            </a:fld>
            <a:endParaRPr lang="en-US"/>
          </a:p>
        </p:txBody>
      </p:sp>
    </p:spTree>
    <p:extLst>
      <p:ext uri="{BB962C8B-B14F-4D97-AF65-F5344CB8AC3E}">
        <p14:creationId xmlns:p14="http://schemas.microsoft.com/office/powerpoint/2010/main" val="331541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AF5D014A-B8F8-4557-AF7E-8396DD173A9F}" type="slidenum">
              <a:rPr lang="en-US" smtClean="0"/>
              <a:t>12</a:t>
            </a:fld>
            <a:endParaRPr lang="en-US"/>
          </a:p>
        </p:txBody>
      </p:sp>
    </p:spTree>
    <p:extLst>
      <p:ext uri="{BB962C8B-B14F-4D97-AF65-F5344CB8AC3E}">
        <p14:creationId xmlns:p14="http://schemas.microsoft.com/office/powerpoint/2010/main" val="766674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AF5D014A-B8F8-4557-AF7E-8396DD173A9F}" type="slidenum">
              <a:rPr lang="en-US" smtClean="0"/>
              <a:t>13</a:t>
            </a:fld>
            <a:endParaRPr lang="en-US"/>
          </a:p>
        </p:txBody>
      </p:sp>
    </p:spTree>
    <p:extLst>
      <p:ext uri="{BB962C8B-B14F-4D97-AF65-F5344CB8AC3E}">
        <p14:creationId xmlns:p14="http://schemas.microsoft.com/office/powerpoint/2010/main" val="1108928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AF5D014A-B8F8-4557-AF7E-8396DD173A9F}" type="slidenum">
              <a:rPr lang="en-US" smtClean="0"/>
              <a:t>14</a:t>
            </a:fld>
            <a:endParaRPr lang="en-US"/>
          </a:p>
        </p:txBody>
      </p:sp>
    </p:spTree>
    <p:extLst>
      <p:ext uri="{BB962C8B-B14F-4D97-AF65-F5344CB8AC3E}">
        <p14:creationId xmlns:p14="http://schemas.microsoft.com/office/powerpoint/2010/main" val="4243774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AF5D014A-B8F8-4557-AF7E-8396DD173A9F}" type="slidenum">
              <a:rPr lang="en-US" smtClean="0"/>
              <a:t>15</a:t>
            </a:fld>
            <a:endParaRPr lang="en-US"/>
          </a:p>
        </p:txBody>
      </p:sp>
    </p:spTree>
    <p:extLst>
      <p:ext uri="{BB962C8B-B14F-4D97-AF65-F5344CB8AC3E}">
        <p14:creationId xmlns:p14="http://schemas.microsoft.com/office/powerpoint/2010/main" val="175034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200" b="1" dirty="0" smtClean="0">
                <a:latin typeface="Arial" panose="020B0604020202020204" pitchFamily="34" charset="0"/>
                <a:cs typeface="Arial" panose="020B0604020202020204" pitchFamily="34" charset="0"/>
              </a:rPr>
              <a:t>According to the CDC report, one fourth of adults have a lack of sleep</a:t>
            </a:r>
            <a:r>
              <a:rPr lang="en-US" sz="1200" b="1" baseline="0" dirty="0" smtClean="0">
                <a:latin typeface="Arial" panose="020B0604020202020204" pitchFamily="34" charset="0"/>
                <a:cs typeface="Arial" panose="020B0604020202020204" pitchFamily="34" charset="0"/>
              </a:rPr>
              <a:t>, and it has become a society-wide problem.</a:t>
            </a:r>
          </a:p>
          <a:p>
            <a:pPr algn="l"/>
            <a:r>
              <a:rPr lang="en-US" sz="1200" b="1" baseline="0" dirty="0" smtClean="0">
                <a:latin typeface="Arial" panose="020B0604020202020204" pitchFamily="34" charset="0"/>
                <a:cs typeface="Arial" panose="020B0604020202020204" pitchFamily="34" charset="0"/>
              </a:rPr>
              <a:t>This insufficient sleep has been linked to individual health such as cognitive deficits, diabetes, cardiovascular disease, and so on. Therefore, sleep management seems to be important.</a:t>
            </a:r>
          </a:p>
          <a:p>
            <a:pPr algn="l"/>
            <a:endParaRPr lang="en-US" sz="1200" b="1" baseline="0" dirty="0" smtClean="0">
              <a:latin typeface="Arial" panose="020B0604020202020204" pitchFamily="34" charset="0"/>
              <a:cs typeface="Arial" panose="020B0604020202020204" pitchFamily="34" charset="0"/>
            </a:endParaRPr>
          </a:p>
          <a:p>
            <a:pPr algn="l"/>
            <a:r>
              <a:rPr lang="en-US" sz="1200" b="1" baseline="0" dirty="0" smtClean="0">
                <a:latin typeface="Arial" panose="020B0604020202020204" pitchFamily="34" charset="0"/>
                <a:cs typeface="Arial" panose="020B0604020202020204" pitchFamily="34" charset="0"/>
              </a:rPr>
              <a:t>In medical field, current approach to manage sleep is limited to pharmacology. However, this approach has various side effects, such as drug tolerance, addiction and drowsiness.</a:t>
            </a:r>
          </a:p>
          <a:p>
            <a:pPr algn="l"/>
            <a:endParaRPr lang="en-US" sz="1200" b="1" baseline="0" dirty="0" smtClean="0">
              <a:latin typeface="Arial" panose="020B0604020202020204" pitchFamily="34" charset="0"/>
              <a:cs typeface="Arial" panose="020B0604020202020204" pitchFamily="34" charset="0"/>
            </a:endParaRPr>
          </a:p>
          <a:p>
            <a:pPr algn="l"/>
            <a:r>
              <a:rPr lang="en-US" sz="1200" b="1" baseline="0" dirty="0" smtClean="0">
                <a:latin typeface="Arial" panose="020B0604020202020204" pitchFamily="34" charset="0"/>
                <a:cs typeface="Arial" panose="020B0604020202020204" pitchFamily="34" charset="0"/>
              </a:rPr>
              <a:t>In animal model, it has been proven that light can control sleep behavior.</a:t>
            </a:r>
          </a:p>
          <a:p>
            <a:pPr algn="l"/>
            <a:endParaRPr lang="en-US" sz="1200" b="1" baseline="0" dirty="0" smtClean="0">
              <a:latin typeface="Arial" panose="020B0604020202020204" pitchFamily="34" charset="0"/>
              <a:cs typeface="Arial" panose="020B0604020202020204" pitchFamily="34" charset="0"/>
            </a:endParaRPr>
          </a:p>
          <a:p>
            <a:pPr algn="l"/>
            <a:r>
              <a:rPr lang="en-US" sz="1200" b="1" baseline="0" dirty="0" smtClean="0">
                <a:latin typeface="Arial" panose="020B0604020202020204" pitchFamily="34" charset="0"/>
                <a:cs typeface="Arial" panose="020B0604020202020204" pitchFamily="34" charset="0"/>
              </a:rPr>
              <a:t>However, It is very hard to apply to human because it is invasive and has a limitation of remote regulation.</a:t>
            </a:r>
          </a:p>
          <a:p>
            <a:pPr algn="l"/>
            <a:r>
              <a:rPr lang="en-US" sz="1200" b="1" baseline="0" dirty="0" smtClean="0">
                <a:latin typeface="Arial" panose="020B0604020202020204" pitchFamily="34" charset="0"/>
                <a:cs typeface="Arial" panose="020B0604020202020204" pitchFamily="34" charset="0"/>
              </a:rPr>
              <a:t>As a result, this technique could not be applied to practical therapy in human.</a:t>
            </a:r>
          </a:p>
          <a:p>
            <a:pPr algn="l"/>
            <a:r>
              <a:rPr lang="en-US" sz="1200" b="1" baseline="0" dirty="0" smtClean="0">
                <a:latin typeface="Arial" panose="020B0604020202020204" pitchFamily="34" charset="0"/>
                <a:cs typeface="Arial" panose="020B0604020202020204" pitchFamily="34" charset="0"/>
              </a:rPr>
              <a:t>Therefore, a novel technique which could overcome limitation is required.</a:t>
            </a:r>
          </a:p>
          <a:p>
            <a:pPr algn="l"/>
            <a:endParaRPr lang="en-US" sz="1200" b="1" baseline="0" dirty="0" smtClean="0">
              <a:latin typeface="Arial" panose="020B0604020202020204" pitchFamily="34" charset="0"/>
              <a:cs typeface="Arial" panose="020B0604020202020204" pitchFamily="34" charset="0"/>
            </a:endParaRPr>
          </a:p>
          <a:p>
            <a:pPr algn="l"/>
            <a:r>
              <a:rPr lang="en-US" sz="1200" b="1" baseline="0" dirty="0" smtClean="0">
                <a:latin typeface="Arial" panose="020B0604020202020204" pitchFamily="34" charset="0"/>
                <a:cs typeface="Arial" panose="020B0604020202020204" pitchFamily="34" charset="0"/>
              </a:rPr>
              <a:t>--------</a:t>
            </a:r>
          </a:p>
          <a:p>
            <a:pPr algn="l"/>
            <a:r>
              <a:rPr lang="en-US" sz="1200" b="1" baseline="0" dirty="0" smtClean="0">
                <a:latin typeface="Arial" panose="020B0604020202020204" pitchFamily="34" charset="0"/>
                <a:cs typeface="Arial" panose="020B0604020202020204" pitchFamily="34" charset="0"/>
              </a:rPr>
              <a:t>To overcome this problem, scientists have suggested another way of sleep regulation using light stimulation.</a:t>
            </a:r>
          </a:p>
          <a:p>
            <a:pPr algn="l"/>
            <a:r>
              <a:rPr lang="en-US" sz="1200" b="1" baseline="0" dirty="0" smtClean="0">
                <a:latin typeface="Arial" panose="020B0604020202020204" pitchFamily="34" charset="0"/>
                <a:cs typeface="Arial" panose="020B0604020202020204" pitchFamily="34" charset="0"/>
              </a:rPr>
              <a:t>This is called </a:t>
            </a:r>
            <a:r>
              <a:rPr lang="en-US" sz="1200" b="1" baseline="0" dirty="0" err="1" smtClean="0">
                <a:latin typeface="Arial" panose="020B0604020202020204" pitchFamily="34" charset="0"/>
                <a:cs typeface="Arial" panose="020B0604020202020204" pitchFamily="34" charset="0"/>
              </a:rPr>
              <a:t>optogenetics</a:t>
            </a:r>
            <a:r>
              <a:rPr lang="en-US" sz="1200" b="1" baseline="0" dirty="0" smtClean="0">
                <a:latin typeface="Arial" panose="020B0604020202020204" pitchFamily="34" charset="0"/>
                <a:cs typeface="Arial" panose="020B0604020202020204" pitchFamily="34" charset="0"/>
              </a:rPr>
              <a:t>, and as you can see here, it is possible to modulate the sleeping behavior in mice.</a:t>
            </a:r>
          </a:p>
          <a:p>
            <a:pPr algn="l"/>
            <a:endParaRPr lang="en-US" sz="1200" b="1" baseline="0" dirty="0" smtClean="0">
              <a:latin typeface="Arial" panose="020B0604020202020204" pitchFamily="34" charset="0"/>
              <a:cs typeface="Arial" panose="020B0604020202020204" pitchFamily="34" charset="0"/>
            </a:endParaRPr>
          </a:p>
          <a:p>
            <a:pPr algn="l"/>
            <a:r>
              <a:rPr lang="en-US" sz="1200" b="1" baseline="0" dirty="0" smtClean="0">
                <a:latin typeface="Arial" panose="020B0604020202020204" pitchFamily="34" charset="0"/>
                <a:cs typeface="Arial" panose="020B0604020202020204" pitchFamily="34" charset="0"/>
              </a:rPr>
              <a:t>Since light cannot penetrate tissues, it requires light delivery inside the brain by mounting optic fiber.  </a:t>
            </a:r>
          </a:p>
          <a:p>
            <a:pPr algn="l"/>
            <a:r>
              <a:rPr lang="en-US" sz="1200" b="1" baseline="0" dirty="0" smtClean="0">
                <a:latin typeface="Arial" panose="020B0604020202020204" pitchFamily="34" charset="0"/>
                <a:cs typeface="Arial" panose="020B0604020202020204" pitchFamily="34" charset="0"/>
              </a:rPr>
              <a:t>For this reason, it is invasive and has a limitation of remote regulation and therapeutic application.</a:t>
            </a:r>
          </a:p>
          <a:p>
            <a:pPr algn="l"/>
            <a:endParaRPr lang="en-US" sz="1200" b="1" baseline="0" dirty="0" smtClean="0">
              <a:latin typeface="Arial" panose="020B0604020202020204" pitchFamily="34" charset="0"/>
              <a:cs typeface="Arial" panose="020B0604020202020204" pitchFamily="34" charset="0"/>
            </a:endParaRPr>
          </a:p>
          <a:p>
            <a:pPr algn="l"/>
            <a:endParaRPr lang="en-US" sz="1200" b="1" baseline="0" dirty="0" smtClean="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AF5D014A-B8F8-4557-AF7E-8396DD173A9F}" type="slidenum">
              <a:rPr lang="en-US" smtClean="0"/>
              <a:t>2</a:t>
            </a:fld>
            <a:endParaRPr lang="en-US"/>
          </a:p>
        </p:txBody>
      </p:sp>
    </p:spTree>
    <p:extLst>
      <p:ext uri="{BB962C8B-B14F-4D97-AF65-F5344CB8AC3E}">
        <p14:creationId xmlns:p14="http://schemas.microsoft.com/office/powerpoint/2010/main" val="363514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To induce sleep,</a:t>
            </a:r>
            <a:r>
              <a:rPr lang="en-US" baseline="0" dirty="0" smtClean="0"/>
              <a:t> h</a:t>
            </a:r>
            <a:r>
              <a:rPr lang="en-US" dirty="0" smtClean="0"/>
              <a:t>ere I</a:t>
            </a:r>
            <a:r>
              <a:rPr lang="en-US" baseline="0" dirty="0" smtClean="0"/>
              <a:t> propose magnetic stimulation as a novel technique</a:t>
            </a:r>
            <a:endParaRPr lang="en-US" dirty="0" smtClean="0"/>
          </a:p>
          <a:p>
            <a:endParaRPr lang="en-US" dirty="0" smtClean="0"/>
          </a:p>
          <a:p>
            <a:r>
              <a:rPr lang="en-US" baseline="0" dirty="0" smtClean="0"/>
              <a:t>The advantages of using magnetic stimulation is that magnetic field can easily penetrate tissues.</a:t>
            </a:r>
          </a:p>
          <a:p>
            <a:r>
              <a:rPr lang="en-US" baseline="0" dirty="0" smtClean="0"/>
              <a:t>Therefore, it is non-invasive, enables remote stimulation, it is suitable for human application</a:t>
            </a:r>
          </a:p>
          <a:p>
            <a:endParaRPr lang="en-US" baseline="0" dirty="0" smtClean="0"/>
          </a:p>
          <a:p>
            <a:r>
              <a:rPr lang="en-US" baseline="0" dirty="0" smtClean="0"/>
              <a:t>Imagine that simply turning on the magnetic field can solve this sleep problem like this.</a:t>
            </a:r>
          </a:p>
          <a:p>
            <a:endParaRPr lang="en-US" baseline="0" dirty="0" smtClean="0"/>
          </a:p>
          <a:p>
            <a:r>
              <a:rPr lang="en-US" baseline="0" dirty="0" smtClean="0"/>
              <a:t>This is the ultimate goal of my project.</a:t>
            </a:r>
          </a:p>
        </p:txBody>
      </p:sp>
      <p:sp>
        <p:nvSpPr>
          <p:cNvPr id="4" name="슬라이드 번호 개체 틀 3"/>
          <p:cNvSpPr>
            <a:spLocks noGrp="1"/>
          </p:cNvSpPr>
          <p:nvPr>
            <p:ph type="sldNum" sz="quarter" idx="10"/>
          </p:nvPr>
        </p:nvSpPr>
        <p:spPr/>
        <p:txBody>
          <a:bodyPr/>
          <a:lstStyle/>
          <a:p>
            <a:fld id="{AF5D014A-B8F8-4557-AF7E-8396DD173A9F}" type="slidenum">
              <a:rPr lang="en-US" smtClean="0"/>
              <a:t>3</a:t>
            </a:fld>
            <a:endParaRPr lang="en-US"/>
          </a:p>
        </p:txBody>
      </p:sp>
    </p:spTree>
    <p:extLst>
      <p:ext uri="{BB962C8B-B14F-4D97-AF65-F5344CB8AC3E}">
        <p14:creationId xmlns:p14="http://schemas.microsoft.com/office/powerpoint/2010/main" val="2044900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aseline="0" dirty="0" smtClean="0"/>
              <a:t>According to the previous study, it is possible to modulate biological system with magnetic field by cutting edge technology called </a:t>
            </a:r>
            <a:r>
              <a:rPr lang="en-US" baseline="0" dirty="0" err="1" smtClean="0"/>
              <a:t>magnetogenetics</a:t>
            </a:r>
            <a:r>
              <a:rPr lang="en-US" baseline="0" dirty="0" smtClean="0"/>
              <a:t>. This technology convert magnetic stimulation into heat energy, and makes ionic channels to be opened, makes target specific cellular activation through calcium increase. </a:t>
            </a:r>
          </a:p>
          <a:p>
            <a:endParaRPr lang="en-US" baseline="0" dirty="0" smtClean="0"/>
          </a:p>
          <a:p>
            <a:r>
              <a:rPr lang="en-US" baseline="0" dirty="0" smtClean="0"/>
              <a:t>And also, it has been known that astrocytes can control the sleep behavior through calcium dependent ATP release. </a:t>
            </a:r>
          </a:p>
          <a:p>
            <a:endParaRPr lang="en-US" baseline="0" dirty="0" smtClean="0"/>
          </a:p>
          <a:p>
            <a:r>
              <a:rPr lang="en-US" baseline="0" dirty="0" smtClean="0"/>
              <a:t>------</a:t>
            </a:r>
          </a:p>
          <a:p>
            <a:r>
              <a:rPr lang="en-US" baseline="0" dirty="0" smtClean="0"/>
              <a:t>Taking advantage of this technology, it might be possible to modulate sleep behavior by targeting the astrocytes which is most abundant cells in the brain. These astrocytes are known to modulate sleep homeostasis by ATP releasing.</a:t>
            </a:r>
          </a:p>
        </p:txBody>
      </p:sp>
      <p:sp>
        <p:nvSpPr>
          <p:cNvPr id="4" name="슬라이드 번호 개체 틀 3"/>
          <p:cNvSpPr>
            <a:spLocks noGrp="1"/>
          </p:cNvSpPr>
          <p:nvPr>
            <p:ph type="sldNum" sz="quarter" idx="10"/>
          </p:nvPr>
        </p:nvSpPr>
        <p:spPr/>
        <p:txBody>
          <a:bodyPr/>
          <a:lstStyle/>
          <a:p>
            <a:fld id="{AF5D014A-B8F8-4557-AF7E-8396DD173A9F}" type="slidenum">
              <a:rPr lang="en-US" smtClean="0"/>
              <a:t>4</a:t>
            </a:fld>
            <a:endParaRPr lang="en-US"/>
          </a:p>
        </p:txBody>
      </p:sp>
    </p:spTree>
    <p:extLst>
      <p:ext uri="{BB962C8B-B14F-4D97-AF65-F5344CB8AC3E}">
        <p14:creationId xmlns:p14="http://schemas.microsoft.com/office/powerpoint/2010/main" val="3871515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aseline="0" dirty="0" smtClean="0"/>
              <a:t>Combining these ideas, </a:t>
            </a:r>
            <a:r>
              <a:rPr lang="en-US" baseline="0" dirty="0" err="1" smtClean="0"/>
              <a:t>magnetogenetics</a:t>
            </a:r>
            <a:r>
              <a:rPr lang="en-US" baseline="0" dirty="0" smtClean="0"/>
              <a:t> and astrocytic function, might be possible to control the sleep behavior,</a:t>
            </a:r>
          </a:p>
          <a:p>
            <a:r>
              <a:rPr lang="en-US" baseline="0" dirty="0" smtClean="0"/>
              <a:t>It </a:t>
            </a:r>
            <a:r>
              <a:rPr lang="en-US" baseline="0" dirty="0" err="1" smtClean="0"/>
              <a:t>it</a:t>
            </a:r>
            <a:r>
              <a:rPr lang="en-US" baseline="0" dirty="0" smtClean="0"/>
              <a:t> comes true, simply turning on the magnetic field makes sleep.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I want to propose my hypothesis that </a:t>
            </a:r>
            <a:r>
              <a:rPr lang="en-US" baseline="0" dirty="0" err="1" smtClean="0"/>
              <a:t>magnetogenetic</a:t>
            </a:r>
            <a:r>
              <a:rPr lang="en-US" baseline="0" dirty="0" smtClean="0"/>
              <a:t> modulation of astrocytes controls sleep.</a:t>
            </a:r>
          </a:p>
        </p:txBody>
      </p:sp>
      <p:sp>
        <p:nvSpPr>
          <p:cNvPr id="4" name="슬라이드 번호 개체 틀 3"/>
          <p:cNvSpPr>
            <a:spLocks noGrp="1"/>
          </p:cNvSpPr>
          <p:nvPr>
            <p:ph type="sldNum" sz="quarter" idx="10"/>
          </p:nvPr>
        </p:nvSpPr>
        <p:spPr/>
        <p:txBody>
          <a:bodyPr/>
          <a:lstStyle/>
          <a:p>
            <a:fld id="{AF5D014A-B8F8-4557-AF7E-8396DD173A9F}" type="slidenum">
              <a:rPr lang="en-US" smtClean="0"/>
              <a:t>5</a:t>
            </a:fld>
            <a:endParaRPr lang="en-US"/>
          </a:p>
        </p:txBody>
      </p:sp>
    </p:spTree>
    <p:extLst>
      <p:ext uri="{BB962C8B-B14F-4D97-AF65-F5344CB8AC3E}">
        <p14:creationId xmlns:p14="http://schemas.microsoft.com/office/powerpoint/2010/main" val="133917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a:t>
            </a:r>
            <a:r>
              <a:rPr lang="en-US" baseline="0" dirty="0" smtClean="0"/>
              <a:t> the first step, Taking advantage of sniffer patch technique in our lab, we have confirmed that activation of astrocyte really increases intracellular Ca2+ level and release ATP.</a:t>
            </a:r>
            <a:endParaRPr lang="en-US" dirty="0" smtClean="0"/>
          </a:p>
          <a:p>
            <a:endParaRPr lang="en-US" dirty="0" smtClean="0"/>
          </a:p>
          <a:p>
            <a:endParaRPr lang="en-US" dirty="0" smtClean="0"/>
          </a:p>
          <a:p>
            <a:r>
              <a:rPr lang="en-US" dirty="0" smtClean="0"/>
              <a:t>To test</a:t>
            </a:r>
            <a:r>
              <a:rPr lang="en-US" baseline="0" dirty="0" smtClean="0"/>
              <a:t> my idea, first we have tested that activation of astrocyte really increases intracellular Ca2+ level and release ATP.</a:t>
            </a:r>
          </a:p>
        </p:txBody>
      </p:sp>
      <p:sp>
        <p:nvSpPr>
          <p:cNvPr id="4" name="슬라이드 번호 개체 틀 3"/>
          <p:cNvSpPr>
            <a:spLocks noGrp="1"/>
          </p:cNvSpPr>
          <p:nvPr>
            <p:ph type="sldNum" sz="quarter" idx="10"/>
          </p:nvPr>
        </p:nvSpPr>
        <p:spPr/>
        <p:txBody>
          <a:bodyPr/>
          <a:lstStyle/>
          <a:p>
            <a:fld id="{AF5D014A-B8F8-4557-AF7E-8396DD173A9F}" type="slidenum">
              <a:rPr lang="en-US" smtClean="0"/>
              <a:t>6</a:t>
            </a:fld>
            <a:endParaRPr lang="en-US"/>
          </a:p>
        </p:txBody>
      </p:sp>
    </p:spTree>
    <p:extLst>
      <p:ext uri="{BB962C8B-B14F-4D97-AF65-F5344CB8AC3E}">
        <p14:creationId xmlns:p14="http://schemas.microsoft.com/office/powerpoint/2010/main" val="321223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en-US" dirty="0" smtClean="0"/>
              <a:t>Based on the preliminary</a:t>
            </a:r>
            <a:r>
              <a:rPr lang="en-US" baseline="0" dirty="0" smtClean="0"/>
              <a:t> result, I have designed further experiments.</a:t>
            </a:r>
          </a:p>
          <a:p>
            <a:pPr marL="0" indent="0">
              <a:buNone/>
            </a:pPr>
            <a:endParaRPr lang="en-US" baseline="0" dirty="0" smtClean="0"/>
          </a:p>
          <a:p>
            <a:pPr marL="0" indent="0">
              <a:buNone/>
            </a:pPr>
            <a:r>
              <a:rPr lang="en-US" baseline="0" dirty="0" smtClean="0"/>
              <a:t>This is the exact sleep induction mechanism I am expecting.</a:t>
            </a:r>
          </a:p>
          <a:p>
            <a:pPr marL="0" indent="0">
              <a:buNone/>
            </a:pPr>
            <a:r>
              <a:rPr lang="en-US" baseline="0" dirty="0" smtClean="0"/>
              <a:t>Target specific activation of astrocyte with magnetic stimulation will increase intracellular calcium increase and consequently release ATP. This released ATP will be degraded into adenosine and accumulated in the brain. Adenosine is well known neuromodulator that induces sleep pressure.</a:t>
            </a:r>
          </a:p>
          <a:p>
            <a:pPr marL="0" indent="0">
              <a:buNone/>
            </a:pPr>
            <a:endParaRPr lang="en-US" baseline="0" dirty="0" smtClean="0"/>
          </a:p>
          <a:p>
            <a:pPr marL="0" indent="0">
              <a:buNone/>
            </a:pPr>
            <a:r>
              <a:rPr lang="en-US" baseline="0" dirty="0" smtClean="0"/>
              <a:t>Every described steps will be tested with various experiments.</a:t>
            </a:r>
          </a:p>
          <a:p>
            <a:pPr marL="228600" indent="-228600">
              <a:buAutoNum type="arabicPeriod"/>
            </a:pPr>
            <a:r>
              <a:rPr lang="en-US" dirty="0" smtClean="0"/>
              <a:t>Currently,</a:t>
            </a:r>
            <a:r>
              <a:rPr lang="en-US" baseline="0" dirty="0" smtClean="0"/>
              <a:t> I am developing the magnetic field generator with BioMEMS laboratory and cloning the vectors for specific cell targeting.</a:t>
            </a:r>
          </a:p>
          <a:p>
            <a:pPr marL="228600" indent="-228600">
              <a:buAutoNum type="arabicPeriod"/>
            </a:pPr>
            <a:r>
              <a:rPr lang="en-US" baseline="0" dirty="0" smtClean="0"/>
              <a:t>From 2015 to 2016, I will do in vitro validation of </a:t>
            </a:r>
            <a:r>
              <a:rPr lang="en-US" baseline="0" dirty="0" err="1" smtClean="0"/>
              <a:t>magnetogenetic</a:t>
            </a:r>
            <a:r>
              <a:rPr lang="en-US" baseline="0" dirty="0" smtClean="0"/>
              <a:t> modulation of astrocytes with In vitro sniffer patch technique and FRET imaging. </a:t>
            </a:r>
          </a:p>
          <a:p>
            <a:pPr marL="228600" indent="-228600">
              <a:buAutoNum type="arabicPeriod"/>
            </a:pPr>
            <a:r>
              <a:rPr lang="en-US" baseline="0" dirty="0" smtClean="0"/>
              <a:t>Next from 2016 to 2017, I will perform in vivo experiments such as </a:t>
            </a:r>
            <a:r>
              <a:rPr lang="en-US" baseline="0" dirty="0" err="1" smtClean="0"/>
              <a:t>Microdialysis</a:t>
            </a:r>
            <a:r>
              <a:rPr lang="en-US" baseline="0" dirty="0" smtClean="0"/>
              <a:t> and HPLC to check in vivo adenosine level and In vivo calcium imaging to see astrocytic activation.</a:t>
            </a:r>
          </a:p>
          <a:p>
            <a:pPr marL="228600" indent="-228600">
              <a:buAutoNum type="arabicPeriod"/>
            </a:pPr>
            <a:r>
              <a:rPr lang="en-US" baseline="0" dirty="0" smtClean="0"/>
              <a:t>Lastly 2017 to 2018, I will test the sleep change with EEG and EMG recording. One of the expert in sleep research is involved in my project for successful experiment.</a:t>
            </a:r>
            <a:endParaRPr lang="en-US" dirty="0"/>
          </a:p>
        </p:txBody>
      </p:sp>
      <p:sp>
        <p:nvSpPr>
          <p:cNvPr id="4" name="슬라이드 번호 개체 틀 3"/>
          <p:cNvSpPr>
            <a:spLocks noGrp="1"/>
          </p:cNvSpPr>
          <p:nvPr>
            <p:ph type="sldNum" sz="quarter" idx="10"/>
          </p:nvPr>
        </p:nvSpPr>
        <p:spPr/>
        <p:txBody>
          <a:bodyPr/>
          <a:lstStyle/>
          <a:p>
            <a:fld id="{AF5D014A-B8F8-4557-AF7E-8396DD173A9F}" type="slidenum">
              <a:rPr lang="en-US" smtClean="0"/>
              <a:t>7</a:t>
            </a:fld>
            <a:endParaRPr lang="en-US"/>
          </a:p>
        </p:txBody>
      </p:sp>
    </p:spTree>
    <p:extLst>
      <p:ext uri="{BB962C8B-B14F-4D97-AF65-F5344CB8AC3E}">
        <p14:creationId xmlns:p14="http://schemas.microsoft.com/office/powerpoint/2010/main" val="3139551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There</a:t>
            </a:r>
            <a:r>
              <a:rPr lang="en-US" baseline="0" dirty="0" smtClean="0"/>
              <a:t> will be two expected impacts by achieving this goal</a:t>
            </a:r>
          </a:p>
          <a:p>
            <a:endParaRPr lang="en-US" baseline="0" dirty="0" smtClean="0"/>
          </a:p>
          <a:p>
            <a:r>
              <a:rPr lang="en-US" baseline="0" dirty="0" smtClean="0"/>
              <a:t>It would be the first remote modulation of brain activity with </a:t>
            </a:r>
            <a:r>
              <a:rPr lang="en-US" baseline="0" dirty="0" err="1" smtClean="0"/>
              <a:t>magnetogenetics</a:t>
            </a:r>
            <a:endParaRPr lang="en-US" baseline="0" dirty="0" smtClean="0"/>
          </a:p>
          <a:p>
            <a:endParaRPr lang="en-US" baseline="0" dirty="0" smtClean="0"/>
          </a:p>
          <a:p>
            <a:r>
              <a:rPr lang="en-US" baseline="0" dirty="0" smtClean="0"/>
              <a:t>Moreover, this project provides another way of sleep regulation for therapeutic purpose</a:t>
            </a:r>
          </a:p>
          <a:p>
            <a:endParaRPr lang="en-US" baseline="0" dirty="0" smtClean="0"/>
          </a:p>
          <a:p>
            <a:r>
              <a:rPr lang="en-US" baseline="0" dirty="0" smtClean="0"/>
              <a:t>For my </a:t>
            </a:r>
            <a:r>
              <a:rPr lang="en-US" baseline="0" dirty="0" err="1" smtClean="0"/>
              <a:t>succe</a:t>
            </a:r>
            <a:r>
              <a:rPr lang="en-US" baseline="0" dirty="0" smtClean="0"/>
              <a:t>, I am the one who know more about magnetic field due to having bachelors degree from one of the best school in Japan. And I am also the one who is studying and researching brain. Therefore, I believe that my degree of electrical engineering in japan and current studying of neuroscience field will lead to success of this multidisciplinary research</a:t>
            </a:r>
            <a:endParaRPr lang="en-US" dirty="0"/>
          </a:p>
        </p:txBody>
      </p:sp>
      <p:sp>
        <p:nvSpPr>
          <p:cNvPr id="4" name="슬라이드 번호 개체 틀 3"/>
          <p:cNvSpPr>
            <a:spLocks noGrp="1"/>
          </p:cNvSpPr>
          <p:nvPr>
            <p:ph type="sldNum" sz="quarter" idx="10"/>
          </p:nvPr>
        </p:nvSpPr>
        <p:spPr/>
        <p:txBody>
          <a:bodyPr/>
          <a:lstStyle/>
          <a:p>
            <a:fld id="{AF5D014A-B8F8-4557-AF7E-8396DD173A9F}" type="slidenum">
              <a:rPr lang="en-US" smtClean="0"/>
              <a:t>8</a:t>
            </a:fld>
            <a:endParaRPr lang="en-US"/>
          </a:p>
        </p:txBody>
      </p:sp>
    </p:spTree>
    <p:extLst>
      <p:ext uri="{BB962C8B-B14F-4D97-AF65-F5344CB8AC3E}">
        <p14:creationId xmlns:p14="http://schemas.microsoft.com/office/powerpoint/2010/main" val="3394484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AF5D014A-B8F8-4557-AF7E-8396DD173A9F}" type="slidenum">
              <a:rPr lang="en-US" smtClean="0"/>
              <a:t>9</a:t>
            </a:fld>
            <a:endParaRPr lang="en-US"/>
          </a:p>
        </p:txBody>
      </p:sp>
    </p:spTree>
    <p:extLst>
      <p:ext uri="{BB962C8B-B14F-4D97-AF65-F5344CB8AC3E}">
        <p14:creationId xmlns:p14="http://schemas.microsoft.com/office/powerpoint/2010/main" val="22169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B70F4DBE-B9DD-43D9-A84C-61D3A9F28161}" type="datetimeFigureOut">
              <a:rPr lang="en-US" smtClean="0"/>
              <a:t>6/25/2015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3654622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B70F4DBE-B9DD-43D9-A84C-61D3A9F28161}" type="datetimeFigureOut">
              <a:rPr lang="en-US" smtClean="0"/>
              <a:t>6/25/2015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2337088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B70F4DBE-B9DD-43D9-A84C-61D3A9F28161}" type="datetimeFigureOut">
              <a:rPr lang="en-US" smtClean="0"/>
              <a:t>6/25/2015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3463513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B70F4DBE-B9DD-43D9-A84C-61D3A9F28161}" type="datetimeFigureOut">
              <a:rPr lang="en-US" smtClean="0"/>
              <a:t>6/25/2015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229026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B70F4DBE-B9DD-43D9-A84C-61D3A9F28161}" type="datetimeFigureOut">
              <a:rPr lang="en-US" smtClean="0"/>
              <a:t>6/25/2015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10640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B70F4DBE-B9DD-43D9-A84C-61D3A9F28161}" type="datetimeFigureOut">
              <a:rPr lang="en-US" smtClean="0"/>
              <a:t>6/25/2015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2632416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B70F4DBE-B9DD-43D9-A84C-61D3A9F28161}" type="datetimeFigureOut">
              <a:rPr lang="en-US" smtClean="0"/>
              <a:t>6/25/2015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232164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B70F4DBE-B9DD-43D9-A84C-61D3A9F28161}" type="datetimeFigureOut">
              <a:rPr lang="en-US" smtClean="0"/>
              <a:t>6/25/2015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153634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0F4DBE-B9DD-43D9-A84C-61D3A9F28161}" type="datetimeFigureOut">
              <a:rPr lang="en-US" smtClean="0"/>
              <a:t>6/25/2015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187152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B70F4DBE-B9DD-43D9-A84C-61D3A9F28161}" type="datetimeFigureOut">
              <a:rPr lang="en-US" smtClean="0"/>
              <a:t>6/25/2015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3571241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B70F4DBE-B9DD-43D9-A84C-61D3A9F28161}" type="datetimeFigureOut">
              <a:rPr lang="en-US" smtClean="0"/>
              <a:t>6/25/2015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41F7F4-F7DD-473F-A766-E61587CB2DDC}" type="slidenum">
              <a:rPr lang="en-US" smtClean="0"/>
              <a:t>‹#›</a:t>
            </a:fld>
            <a:endParaRPr lang="en-US"/>
          </a:p>
        </p:txBody>
      </p:sp>
    </p:spTree>
    <p:extLst>
      <p:ext uri="{BB962C8B-B14F-4D97-AF65-F5344CB8AC3E}">
        <p14:creationId xmlns:p14="http://schemas.microsoft.com/office/powerpoint/2010/main" val="2502786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F4DBE-B9DD-43D9-A84C-61D3A9F28161}" type="datetimeFigureOut">
              <a:rPr lang="en-US" smtClean="0"/>
              <a:t>6/25/2015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1F7F4-F7DD-473F-A766-E61587CB2DDC}" type="slidenum">
              <a:rPr lang="en-US" smtClean="0"/>
              <a:t>‹#›</a:t>
            </a:fld>
            <a:endParaRPr lang="en-US"/>
          </a:p>
        </p:txBody>
      </p:sp>
    </p:spTree>
    <p:extLst>
      <p:ext uri="{BB962C8B-B14F-4D97-AF65-F5344CB8AC3E}">
        <p14:creationId xmlns:p14="http://schemas.microsoft.com/office/powerpoint/2010/main" val="31190228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a:blip r:embed="rId3"/>
          <a:stretch>
            <a:fillRect/>
          </a:stretch>
        </p:blipFill>
        <p:spPr>
          <a:xfrm>
            <a:off x="-1" y="1179203"/>
            <a:ext cx="9133569" cy="5712087"/>
          </a:xfrm>
          <a:prstGeom prst="rect">
            <a:avLst/>
          </a:prstGeom>
        </p:spPr>
      </p:pic>
      <p:pic>
        <p:nvPicPr>
          <p:cNvPr id="3" name="그림 2"/>
          <p:cNvPicPr>
            <a:picLocks noChangeAspect="1"/>
          </p:cNvPicPr>
          <p:nvPr/>
        </p:nvPicPr>
        <p:blipFill rotWithShape="1">
          <a:blip r:embed="rId4"/>
          <a:srcRect r="4245"/>
          <a:stretch/>
        </p:blipFill>
        <p:spPr>
          <a:xfrm>
            <a:off x="1287661" y="94458"/>
            <a:ext cx="7845907" cy="1828959"/>
          </a:xfrm>
          <a:prstGeom prst="rect">
            <a:avLst/>
          </a:prstGeom>
        </p:spPr>
      </p:pic>
      <p:sp>
        <p:nvSpPr>
          <p:cNvPr id="6" name="직사각형 5"/>
          <p:cNvSpPr/>
          <p:nvPr/>
        </p:nvSpPr>
        <p:spPr>
          <a:xfrm>
            <a:off x="1880886" y="285663"/>
            <a:ext cx="6882114" cy="1446550"/>
          </a:xfrm>
          <a:prstGeom prst="rect">
            <a:avLst/>
          </a:prstGeom>
        </p:spPr>
        <p:txBody>
          <a:bodyPr wrap="square">
            <a:spAutoFit/>
          </a:bodyPr>
          <a:lstStyle/>
          <a:p>
            <a:pPr algn="r"/>
            <a:r>
              <a:rPr lang="en-US" sz="4400" dirty="0" smtClean="0">
                <a:latin typeface="Impact" panose="020B0806030902050204" pitchFamily="34" charset="0"/>
                <a:cs typeface="Arial" panose="020B0604020202020204" pitchFamily="34" charset="0"/>
              </a:rPr>
              <a:t>Active</a:t>
            </a:r>
            <a:r>
              <a:rPr lang="en-US" sz="4400" dirty="0" smtClean="0">
                <a:solidFill>
                  <a:srgbClr val="FFC000"/>
                </a:solidFill>
                <a:latin typeface="Impact" panose="020B0806030902050204" pitchFamily="34" charset="0"/>
                <a:cs typeface="Arial" panose="020B0604020202020204" pitchFamily="34" charset="0"/>
              </a:rPr>
              <a:t> Sleep</a:t>
            </a:r>
            <a:r>
              <a:rPr lang="en-US" sz="4400" dirty="0" smtClean="0">
                <a:latin typeface="Impact" panose="020B0806030902050204" pitchFamily="34" charset="0"/>
                <a:cs typeface="Arial" panose="020B0604020202020204" pitchFamily="34" charset="0"/>
              </a:rPr>
              <a:t> control by</a:t>
            </a:r>
            <a:br>
              <a:rPr lang="en-US" sz="4400" dirty="0" smtClean="0">
                <a:latin typeface="Impact" panose="020B0806030902050204" pitchFamily="34" charset="0"/>
                <a:cs typeface="Arial" panose="020B0604020202020204" pitchFamily="34" charset="0"/>
              </a:rPr>
            </a:br>
            <a:r>
              <a:rPr lang="en-US" sz="4400" dirty="0" smtClean="0">
                <a:solidFill>
                  <a:srgbClr val="00B0F0"/>
                </a:solidFill>
                <a:latin typeface="Impact" panose="020B0806030902050204" pitchFamily="34" charset="0"/>
                <a:cs typeface="Arial" panose="020B0604020202020204" pitchFamily="34" charset="0"/>
              </a:rPr>
              <a:t>Magnetic</a:t>
            </a:r>
            <a:r>
              <a:rPr lang="en-US" sz="4400" dirty="0" smtClean="0">
                <a:latin typeface="Impact" panose="020B0806030902050204" pitchFamily="34" charset="0"/>
                <a:cs typeface="Arial" panose="020B0604020202020204" pitchFamily="34" charset="0"/>
              </a:rPr>
              <a:t> Stimulation </a:t>
            </a:r>
          </a:p>
        </p:txBody>
      </p:sp>
      <p:pic>
        <p:nvPicPr>
          <p:cNvPr id="14" name="그림 13"/>
          <p:cNvPicPr>
            <a:picLocks noChangeAspect="1"/>
          </p:cNvPicPr>
          <p:nvPr/>
        </p:nvPicPr>
        <p:blipFill>
          <a:blip r:embed="rId5"/>
          <a:stretch>
            <a:fillRect/>
          </a:stretch>
        </p:blipFill>
        <p:spPr>
          <a:xfrm>
            <a:off x="2429702" y="2179379"/>
            <a:ext cx="4274161" cy="3205621"/>
          </a:xfrm>
          <a:prstGeom prst="rect">
            <a:avLst/>
          </a:prstGeom>
        </p:spPr>
      </p:pic>
      <p:sp>
        <p:nvSpPr>
          <p:cNvPr id="2" name="TextBox 1"/>
          <p:cNvSpPr txBox="1"/>
          <p:nvPr/>
        </p:nvSpPr>
        <p:spPr>
          <a:xfrm>
            <a:off x="4998048" y="5801486"/>
            <a:ext cx="3764952" cy="954107"/>
          </a:xfrm>
          <a:prstGeom prst="rect">
            <a:avLst/>
          </a:prstGeom>
          <a:noFill/>
        </p:spPr>
        <p:txBody>
          <a:bodyPr wrap="square" rtlCol="0">
            <a:spAutoFit/>
          </a:bodyPr>
          <a:lstStyle/>
          <a:p>
            <a:pPr algn="r"/>
            <a:r>
              <a:rPr lang="en-US" sz="2800" i="1" dirty="0" smtClean="0">
                <a:latin typeface="Impact" panose="020B0806030902050204" pitchFamily="34" charset="0"/>
              </a:rPr>
              <a:t>Global </a:t>
            </a:r>
            <a:r>
              <a:rPr lang="en-US" sz="2800" i="1" dirty="0" err="1" smtClean="0">
                <a:latin typeface="Impact" panose="020B0806030902050204" pitchFamily="34" charset="0"/>
              </a:rPr>
              <a:t>Ph.D</a:t>
            </a:r>
            <a:r>
              <a:rPr lang="en-US" sz="2800" i="1" dirty="0" smtClean="0">
                <a:latin typeface="Impact" panose="020B0806030902050204" pitchFamily="34" charset="0"/>
              </a:rPr>
              <a:t> Fellowship</a:t>
            </a:r>
          </a:p>
          <a:p>
            <a:pPr algn="r"/>
            <a:r>
              <a:rPr lang="en-US" sz="2800" i="1" dirty="0" smtClean="0">
                <a:latin typeface="Impact" panose="020B0806030902050204" pitchFamily="34" charset="0"/>
              </a:rPr>
              <a:t>2015. 06. 26.</a:t>
            </a:r>
            <a:endParaRPr lang="en-US" sz="2800" i="1" dirty="0">
              <a:latin typeface="Impact" panose="020B0806030902050204" pitchFamily="34" charset="0"/>
            </a:endParaRPr>
          </a:p>
        </p:txBody>
      </p:sp>
    </p:spTree>
    <p:extLst>
      <p:ext uri="{BB962C8B-B14F-4D97-AF65-F5344CB8AC3E}">
        <p14:creationId xmlns:p14="http://schemas.microsoft.com/office/powerpoint/2010/main" val="2624228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s://londonexternal.files.wordpress.com/2013/11/cat-relaxing-in-hammo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769" y="0"/>
            <a:ext cx="6213231" cy="42849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3436093"/>
            <a:ext cx="5089855" cy="1446550"/>
          </a:xfrm>
          <a:prstGeom prst="rect">
            <a:avLst/>
          </a:prstGeom>
          <a:noFill/>
        </p:spPr>
        <p:txBody>
          <a:bodyPr wrap="none" rtlCol="0">
            <a:spAutoFit/>
          </a:bodyPr>
          <a:lstStyle/>
          <a:p>
            <a:pPr algn="r"/>
            <a:r>
              <a:rPr lang="en-US" sz="8800" dirty="0" smtClean="0">
                <a:latin typeface="Impact" panose="020B0806030902050204" pitchFamily="34" charset="0"/>
              </a:rPr>
              <a:t>THANK YOU</a:t>
            </a:r>
          </a:p>
        </p:txBody>
      </p:sp>
    </p:spTree>
    <p:extLst>
      <p:ext uri="{BB962C8B-B14F-4D97-AF65-F5344CB8AC3E}">
        <p14:creationId xmlns:p14="http://schemas.microsoft.com/office/powerpoint/2010/main" val="3719544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userlogos.org/files/backgrounds/Mafia_Penguin/magnetic-field-lin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7732" y="0"/>
            <a:ext cx="6226268" cy="4669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22891" y="3436093"/>
            <a:ext cx="7296805" cy="2800767"/>
          </a:xfrm>
          <a:prstGeom prst="rect">
            <a:avLst/>
          </a:prstGeom>
          <a:noFill/>
        </p:spPr>
        <p:txBody>
          <a:bodyPr wrap="none" rtlCol="0">
            <a:spAutoFit/>
          </a:bodyPr>
          <a:lstStyle/>
          <a:p>
            <a:pPr algn="r"/>
            <a:r>
              <a:rPr lang="en-US" sz="8800" dirty="0" smtClean="0">
                <a:latin typeface="Impact" panose="020B0806030902050204" pitchFamily="34" charset="0"/>
              </a:rPr>
              <a:t>Supplementary</a:t>
            </a:r>
            <a:br>
              <a:rPr lang="en-US" sz="8800" dirty="0" smtClean="0">
                <a:latin typeface="Impact" panose="020B0806030902050204" pitchFamily="34" charset="0"/>
              </a:rPr>
            </a:br>
            <a:r>
              <a:rPr lang="en-US" sz="8800" dirty="0" smtClean="0">
                <a:latin typeface="Impact" panose="020B0806030902050204" pitchFamily="34" charset="0"/>
              </a:rPr>
              <a:t>Information</a:t>
            </a:r>
          </a:p>
        </p:txBody>
      </p:sp>
    </p:spTree>
    <p:extLst>
      <p:ext uri="{BB962C8B-B14F-4D97-AF65-F5344CB8AC3E}">
        <p14:creationId xmlns:p14="http://schemas.microsoft.com/office/powerpoint/2010/main" val="297841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026" y="0"/>
            <a:ext cx="8834059" cy="769441"/>
          </a:xfrm>
          <a:prstGeom prst="rect">
            <a:avLst/>
          </a:prstGeom>
          <a:noFill/>
        </p:spPr>
        <p:txBody>
          <a:bodyPr wrap="square" rtlCol="0">
            <a:spAutoFit/>
          </a:bodyPr>
          <a:lstStyle/>
          <a:p>
            <a:r>
              <a:rPr lang="en-US" sz="4400" dirty="0" err="1" smtClean="0">
                <a:latin typeface="Impact" panose="020B0806030902050204" pitchFamily="34" charset="0"/>
                <a:cs typeface="Arial" panose="020B0604020202020204" pitchFamily="34" charset="0"/>
              </a:rPr>
              <a:t>Magnetogenetics</a:t>
            </a:r>
            <a:r>
              <a:rPr lang="en-US" sz="4400" dirty="0" smtClean="0">
                <a:latin typeface="Impact" panose="020B0806030902050204" pitchFamily="34" charset="0"/>
                <a:cs typeface="Arial" panose="020B0604020202020204" pitchFamily="34" charset="0"/>
              </a:rPr>
              <a:t> (</a:t>
            </a:r>
            <a:r>
              <a:rPr lang="en-US" sz="4400" dirty="0" err="1" smtClean="0">
                <a:latin typeface="Impact" panose="020B0806030902050204" pitchFamily="34" charset="0"/>
                <a:cs typeface="Arial" panose="020B0604020202020204" pitchFamily="34" charset="0"/>
              </a:rPr>
              <a:t>opto</a:t>
            </a:r>
            <a:r>
              <a:rPr lang="en-US" sz="4400" dirty="0" smtClean="0">
                <a:latin typeface="Impact" panose="020B0806030902050204" pitchFamily="34" charset="0"/>
                <a:cs typeface="Arial" panose="020B0604020202020204" pitchFamily="34" charset="0"/>
              </a:rPr>
              <a:t> vs magneto)</a:t>
            </a:r>
            <a:endParaRPr lang="en-US" sz="4400" dirty="0">
              <a:latin typeface="Impact" panose="020B0806030902050204" pitchFamily="34" charset="0"/>
              <a:cs typeface="Arial" panose="020B0604020202020204" pitchFamily="34" charset="0"/>
            </a:endParaRPr>
          </a:p>
        </p:txBody>
      </p:sp>
      <p:grpSp>
        <p:nvGrpSpPr>
          <p:cNvPr id="8" name="그룹 7"/>
          <p:cNvGrpSpPr/>
          <p:nvPr/>
        </p:nvGrpSpPr>
        <p:grpSpPr>
          <a:xfrm>
            <a:off x="398417" y="769441"/>
            <a:ext cx="8553667" cy="3580152"/>
            <a:chOff x="92975" y="642244"/>
            <a:chExt cx="8929378" cy="3684835"/>
          </a:xfrm>
        </p:grpSpPr>
        <p:grpSp>
          <p:nvGrpSpPr>
            <p:cNvPr id="40" name="그룹 39"/>
            <p:cNvGrpSpPr/>
            <p:nvPr/>
          </p:nvGrpSpPr>
          <p:grpSpPr>
            <a:xfrm>
              <a:off x="92975" y="642245"/>
              <a:ext cx="4190929" cy="3684834"/>
              <a:chOff x="3261359" y="2245840"/>
              <a:chExt cx="4493144" cy="3950553"/>
            </a:xfrm>
          </p:grpSpPr>
          <p:sp>
            <p:nvSpPr>
              <p:cNvPr id="41" name="직사각형 40"/>
              <p:cNvSpPr/>
              <p:nvPr/>
            </p:nvSpPr>
            <p:spPr>
              <a:xfrm>
                <a:off x="3261359" y="2245843"/>
                <a:ext cx="4493141" cy="39505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그림 41"/>
              <p:cNvPicPr>
                <a:picLocks noChangeAspect="1"/>
              </p:cNvPicPr>
              <p:nvPr/>
            </p:nvPicPr>
            <p:blipFill>
              <a:blip r:embed="rId3"/>
              <a:stretch>
                <a:fillRect/>
              </a:stretch>
            </p:blipFill>
            <p:spPr>
              <a:xfrm>
                <a:off x="3261363" y="2245840"/>
                <a:ext cx="4493140" cy="3950549"/>
              </a:xfrm>
              <a:prstGeom prst="rect">
                <a:avLst/>
              </a:prstGeom>
            </p:spPr>
          </p:pic>
        </p:grpSp>
        <p:pic>
          <p:nvPicPr>
            <p:cNvPr id="43" name="그림 42"/>
            <p:cNvPicPr>
              <a:picLocks noChangeAspect="1"/>
            </p:cNvPicPr>
            <p:nvPr/>
          </p:nvPicPr>
          <p:blipFill>
            <a:blip r:embed="rId4"/>
            <a:stretch>
              <a:fillRect/>
            </a:stretch>
          </p:blipFill>
          <p:spPr>
            <a:xfrm>
              <a:off x="4283901" y="642244"/>
              <a:ext cx="4738452" cy="3684830"/>
            </a:xfrm>
            <a:prstGeom prst="rect">
              <a:avLst/>
            </a:prstGeom>
          </p:spPr>
        </p:pic>
      </p:grpSp>
      <p:grpSp>
        <p:nvGrpSpPr>
          <p:cNvPr id="10" name="그룹 9"/>
          <p:cNvGrpSpPr/>
          <p:nvPr/>
        </p:nvGrpSpPr>
        <p:grpSpPr>
          <a:xfrm>
            <a:off x="398417" y="5972794"/>
            <a:ext cx="5018627" cy="551789"/>
            <a:chOff x="809184" y="4461134"/>
            <a:chExt cx="5018627" cy="551789"/>
          </a:xfrm>
        </p:grpSpPr>
        <p:grpSp>
          <p:nvGrpSpPr>
            <p:cNvPr id="52" name="그룹 51"/>
            <p:cNvGrpSpPr/>
            <p:nvPr/>
          </p:nvGrpSpPr>
          <p:grpSpPr>
            <a:xfrm>
              <a:off x="809184" y="4461134"/>
              <a:ext cx="5018627" cy="551789"/>
              <a:chOff x="461853" y="3343680"/>
              <a:chExt cx="5654040" cy="576000"/>
            </a:xfrm>
            <a:solidFill>
              <a:schemeClr val="tx1"/>
            </a:solidFill>
          </p:grpSpPr>
          <p:sp>
            <p:nvSpPr>
              <p:cNvPr id="53" name="직사각형 52"/>
              <p:cNvSpPr/>
              <p:nvPr/>
            </p:nvSpPr>
            <p:spPr>
              <a:xfrm>
                <a:off x="461853" y="3343680"/>
                <a:ext cx="5654040" cy="576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직사각형 53"/>
              <p:cNvSpPr/>
              <p:nvPr/>
            </p:nvSpPr>
            <p:spPr>
              <a:xfrm>
                <a:off x="1670082" y="3378397"/>
                <a:ext cx="4411804"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Times New Roman" panose="02020603050405020304" pitchFamily="18" charset="0"/>
                    <a:cs typeface="Times New Roman" panose="02020603050405020304" pitchFamily="18" charset="0"/>
                  </a:rPr>
                  <a:t>Remote regulation of glucose homeostasis in mice using genetically encoded nanoparticles </a:t>
                </a:r>
                <a:r>
                  <a:rPr lang="en-US" sz="1200" b="1" dirty="0" smtClean="0">
                    <a:solidFill>
                      <a:schemeClr val="bg1"/>
                    </a:solidFill>
                    <a:latin typeface="Times New Roman" panose="02020603050405020304" pitchFamily="18" charset="0"/>
                    <a:cs typeface="Times New Roman" panose="02020603050405020304" pitchFamily="18" charset="0"/>
                  </a:rPr>
                  <a:t>(2015)</a:t>
                </a:r>
                <a:endParaRPr lang="en-US" sz="1200" kern="0" dirty="0">
                  <a:solidFill>
                    <a:schemeClr val="bg1"/>
                  </a:solidFill>
                  <a:latin typeface="Times New Roman" panose="02020603050405020304" pitchFamily="18" charset="0"/>
                  <a:cs typeface="Times New Roman" panose="02020603050405020304" pitchFamily="18" charset="0"/>
                </a:endParaRPr>
              </a:p>
            </p:txBody>
          </p:sp>
        </p:grpSp>
        <p:pic>
          <p:nvPicPr>
            <p:cNvPr id="4098" name="Picture 2" descr="http://www.natureasia.com/common/img/logos/journals/nm-logo.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632" y="4567556"/>
              <a:ext cx="1019172" cy="339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398419" y="4567240"/>
            <a:ext cx="5018627" cy="551789"/>
            <a:chOff x="398419" y="4567240"/>
            <a:chExt cx="5018627" cy="551789"/>
          </a:xfrm>
        </p:grpSpPr>
        <p:grpSp>
          <p:nvGrpSpPr>
            <p:cNvPr id="44" name="그룹 43"/>
            <p:cNvGrpSpPr/>
            <p:nvPr/>
          </p:nvGrpSpPr>
          <p:grpSpPr>
            <a:xfrm>
              <a:off x="398419" y="4567240"/>
              <a:ext cx="5018627" cy="551789"/>
              <a:chOff x="461853" y="3343680"/>
              <a:chExt cx="5654040" cy="576000"/>
            </a:xfrm>
            <a:solidFill>
              <a:srgbClr val="FFC000"/>
            </a:solidFill>
          </p:grpSpPr>
          <p:sp>
            <p:nvSpPr>
              <p:cNvPr id="45" name="직사각형 44"/>
              <p:cNvSpPr/>
              <p:nvPr/>
            </p:nvSpPr>
            <p:spPr>
              <a:xfrm>
                <a:off x="461853" y="3343680"/>
                <a:ext cx="5654040" cy="576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6" name="직사각형 45"/>
              <p:cNvSpPr/>
              <p:nvPr/>
            </p:nvSpPr>
            <p:spPr>
              <a:xfrm>
                <a:off x="1670082" y="3378397"/>
                <a:ext cx="4411804" cy="50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Times New Roman" panose="02020603050405020304" pitchFamily="18" charset="0"/>
                    <a:cs typeface="Times New Roman" panose="02020603050405020304" pitchFamily="18" charset="0"/>
                  </a:rPr>
                  <a:t>Remote </a:t>
                </a:r>
                <a:r>
                  <a:rPr lang="en-US" sz="1200" b="1" dirty="0" smtClean="0">
                    <a:solidFill>
                      <a:schemeClr val="bg1"/>
                    </a:solidFill>
                    <a:latin typeface="Times New Roman" panose="02020603050405020304" pitchFamily="18" charset="0"/>
                    <a:cs typeface="Times New Roman" panose="02020603050405020304" pitchFamily="18" charset="0"/>
                  </a:rPr>
                  <a:t>Control </a:t>
                </a:r>
                <a:r>
                  <a:rPr lang="en-US" sz="1200" b="1" dirty="0">
                    <a:solidFill>
                      <a:schemeClr val="bg1"/>
                    </a:solidFill>
                    <a:latin typeface="Times New Roman" panose="02020603050405020304" pitchFamily="18" charset="0"/>
                    <a:cs typeface="Times New Roman" panose="02020603050405020304" pitchFamily="18" charset="0"/>
                  </a:rPr>
                  <a:t>of I</a:t>
                </a:r>
                <a:r>
                  <a:rPr lang="en-US" sz="1200" b="1" dirty="0" smtClean="0">
                    <a:solidFill>
                      <a:schemeClr val="bg1"/>
                    </a:solidFill>
                    <a:latin typeface="Times New Roman" panose="02020603050405020304" pitchFamily="18" charset="0"/>
                    <a:cs typeface="Times New Roman" panose="02020603050405020304" pitchFamily="18" charset="0"/>
                  </a:rPr>
                  <a:t>on Channels </a:t>
                </a:r>
                <a:r>
                  <a:rPr lang="en-US" sz="1200" b="1" dirty="0">
                    <a:solidFill>
                      <a:schemeClr val="bg1"/>
                    </a:solidFill>
                    <a:latin typeface="Times New Roman" panose="02020603050405020304" pitchFamily="18" charset="0"/>
                    <a:cs typeface="Times New Roman" panose="02020603050405020304" pitchFamily="18" charset="0"/>
                  </a:rPr>
                  <a:t>and </a:t>
                </a:r>
                <a:r>
                  <a:rPr lang="en-US" sz="1200" b="1" dirty="0" smtClean="0">
                    <a:solidFill>
                      <a:schemeClr val="bg1"/>
                    </a:solidFill>
                    <a:latin typeface="Times New Roman" panose="02020603050405020304" pitchFamily="18" charset="0"/>
                    <a:cs typeface="Times New Roman" panose="02020603050405020304" pitchFamily="18" charset="0"/>
                  </a:rPr>
                  <a:t>Neurons</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through </a:t>
                </a:r>
                <a:r>
                  <a:rPr lang="en-US" sz="1200" b="1" dirty="0" smtClean="0">
                    <a:solidFill>
                      <a:schemeClr val="bg1"/>
                    </a:solidFill>
                    <a:latin typeface="Times New Roman" panose="02020603050405020304" pitchFamily="18" charset="0"/>
                    <a:cs typeface="Times New Roman" panose="02020603050405020304" pitchFamily="18" charset="0"/>
                  </a:rPr>
                  <a:t>Magnetic-Field Heating </a:t>
                </a:r>
                <a:r>
                  <a:rPr lang="en-US" sz="1200" b="1" dirty="0">
                    <a:solidFill>
                      <a:schemeClr val="bg1"/>
                    </a:solidFill>
                    <a:latin typeface="Times New Roman" panose="02020603050405020304" pitchFamily="18" charset="0"/>
                    <a:cs typeface="Times New Roman" panose="02020603050405020304" pitchFamily="18" charset="0"/>
                  </a:rPr>
                  <a:t>of N</a:t>
                </a:r>
                <a:r>
                  <a:rPr lang="en-US" sz="1200" b="1" dirty="0" smtClean="0">
                    <a:solidFill>
                      <a:schemeClr val="bg1"/>
                    </a:solidFill>
                    <a:latin typeface="Times New Roman" panose="02020603050405020304" pitchFamily="18" charset="0"/>
                    <a:cs typeface="Times New Roman" panose="02020603050405020304" pitchFamily="18" charset="0"/>
                  </a:rPr>
                  <a:t>anoparticles (</a:t>
                </a:r>
                <a:r>
                  <a:rPr lang="en-US" sz="1200" b="1" dirty="0">
                    <a:solidFill>
                      <a:schemeClr val="bg1"/>
                    </a:solidFill>
                    <a:latin typeface="Times New Roman" panose="02020603050405020304" pitchFamily="18" charset="0"/>
                    <a:cs typeface="Times New Roman" panose="02020603050405020304" pitchFamily="18" charset="0"/>
                  </a:rPr>
                  <a:t>2010</a:t>
                </a:r>
                <a:r>
                  <a:rPr lang="en-US" sz="1200" b="1" dirty="0" smtClean="0">
                    <a:solidFill>
                      <a:schemeClr val="bg1"/>
                    </a:solidFill>
                    <a:latin typeface="Times New Roman" panose="02020603050405020304" pitchFamily="18" charset="0"/>
                    <a:cs typeface="Times New Roman" panose="02020603050405020304" pitchFamily="18" charset="0"/>
                  </a:rPr>
                  <a:t>)</a:t>
                </a:r>
                <a:endParaRPr lang="en-US" sz="1200" b="1" kern="0" dirty="0">
                  <a:solidFill>
                    <a:schemeClr val="bg1"/>
                  </a:solidFill>
                  <a:latin typeface="Times New Roman" panose="02020603050405020304" pitchFamily="18" charset="0"/>
                  <a:cs typeface="Times New Roman" panose="02020603050405020304" pitchFamily="18" charset="0"/>
                </a:endParaRPr>
              </a:p>
            </p:txBody>
          </p:sp>
        </p:grpSp>
        <p:pic>
          <p:nvPicPr>
            <p:cNvPr id="4100" name="Picture 4" descr="http://web.mit.edu/cortiz/www/NatureNanotech.GIF"/>
            <p:cNvPicPr>
              <a:picLocks noChangeAspect="1" noChangeArrowheads="1"/>
            </p:cNvPicPr>
            <p:nvPr/>
          </p:nvPicPr>
          <p:blipFill rotWithShape="1">
            <a:blip r:embed="rId6">
              <a:extLst>
                <a:ext uri="{28A0092B-C50C-407E-A947-70E740481C1C}">
                  <a14:useLocalDpi xmlns:a14="http://schemas.microsoft.com/office/drawing/2010/main" val="0"/>
                </a:ext>
              </a:extLst>
            </a:blip>
            <a:srcRect l="1" r="42915"/>
            <a:stretch/>
          </p:blipFill>
          <p:spPr bwMode="auto">
            <a:xfrm>
              <a:off x="418042" y="4609770"/>
              <a:ext cx="1033200" cy="4852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그룹 55"/>
          <p:cNvGrpSpPr/>
          <p:nvPr/>
        </p:nvGrpSpPr>
        <p:grpSpPr>
          <a:xfrm>
            <a:off x="398418" y="5270017"/>
            <a:ext cx="5018627" cy="551789"/>
            <a:chOff x="461853" y="3343680"/>
            <a:chExt cx="5654040" cy="576000"/>
          </a:xfrm>
        </p:grpSpPr>
        <p:sp>
          <p:nvSpPr>
            <p:cNvPr id="57" name="직사각형 56"/>
            <p:cNvSpPr/>
            <p:nvPr/>
          </p:nvSpPr>
          <p:spPr>
            <a:xfrm>
              <a:off x="461853" y="3343680"/>
              <a:ext cx="5654040" cy="576000"/>
            </a:xfrm>
            <a:prstGeom prst="rect">
              <a:avLst/>
            </a:prstGeom>
            <a:solidFill>
              <a:srgbClr val="EA191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8" name="직사각형 57"/>
            <p:cNvSpPr/>
            <p:nvPr/>
          </p:nvSpPr>
          <p:spPr>
            <a:xfrm>
              <a:off x="1670082" y="3378397"/>
              <a:ext cx="4411804" cy="50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Times New Roman" panose="02020603050405020304" pitchFamily="18" charset="0"/>
                  <a:cs typeface="Times New Roman" panose="02020603050405020304" pitchFamily="18" charset="0"/>
                </a:rPr>
                <a:t>Radio-Wave Heating of Iron </a:t>
              </a:r>
              <a:r>
                <a:rPr lang="en-US" sz="1200" b="1" dirty="0" smtClean="0">
                  <a:solidFill>
                    <a:schemeClr val="bg1"/>
                  </a:solidFill>
                  <a:latin typeface="Times New Roman" panose="02020603050405020304" pitchFamily="18" charset="0"/>
                  <a:cs typeface="Times New Roman" panose="02020603050405020304" pitchFamily="18" charset="0"/>
                </a:rPr>
                <a:t>Oxide Nanoparticles </a:t>
              </a:r>
              <a:r>
                <a:rPr lang="en-US" sz="1200" b="1" dirty="0">
                  <a:solidFill>
                    <a:schemeClr val="bg1"/>
                  </a:solidFill>
                  <a:latin typeface="Times New Roman" panose="02020603050405020304" pitchFamily="18" charset="0"/>
                  <a:cs typeface="Times New Roman" panose="02020603050405020304" pitchFamily="18" charset="0"/>
                </a:rPr>
                <a:t>Can Regulate </a:t>
              </a:r>
              <a:r>
                <a:rPr lang="en-US" sz="1200" b="1" dirty="0" smtClean="0">
                  <a:solidFill>
                    <a:schemeClr val="bg1"/>
                  </a:solidFill>
                  <a:latin typeface="Times New Roman" panose="02020603050405020304" pitchFamily="18" charset="0"/>
                  <a:cs typeface="Times New Roman" panose="02020603050405020304" pitchFamily="18" charset="0"/>
                </a:rPr>
                <a:t>Plasma Glucose </a:t>
              </a:r>
              <a:r>
                <a:rPr lang="en-US" sz="1200" b="1" dirty="0">
                  <a:solidFill>
                    <a:schemeClr val="bg1"/>
                  </a:solidFill>
                  <a:latin typeface="Times New Roman" panose="02020603050405020304" pitchFamily="18" charset="0"/>
                  <a:cs typeface="Times New Roman" panose="02020603050405020304" pitchFamily="18" charset="0"/>
                </a:rPr>
                <a:t>in Mice(2012</a:t>
              </a:r>
              <a:r>
                <a:rPr lang="en-US" sz="1200" b="1" dirty="0" smtClean="0">
                  <a:solidFill>
                    <a:schemeClr val="bg1"/>
                  </a:solidFill>
                  <a:latin typeface="Times New Roman" panose="02020603050405020304" pitchFamily="18" charset="0"/>
                  <a:cs typeface="Times New Roman" panose="02020603050405020304" pitchFamily="18" charset="0"/>
                </a:rPr>
                <a:t>)</a:t>
              </a:r>
              <a:endParaRPr lang="en-US" sz="1200" kern="0" dirty="0">
                <a:solidFill>
                  <a:schemeClr val="bg1"/>
                </a:solidFill>
                <a:latin typeface="Times New Roman" panose="02020603050405020304" pitchFamily="18" charset="0"/>
                <a:cs typeface="Times New Roman" panose="02020603050405020304" pitchFamily="18" charset="0"/>
              </a:endParaRPr>
            </a:p>
          </p:txBody>
        </p:sp>
        <p:pic>
          <p:nvPicPr>
            <p:cNvPr id="59" name="그림 58"/>
            <p:cNvPicPr>
              <a:picLocks/>
            </p:cNvPicPr>
            <p:nvPr/>
          </p:nvPicPr>
          <p:blipFill rotWithShape="1">
            <a:blip r:embed="rId7"/>
            <a:srcRect l="9414" t="17730" r="10743" b="15281"/>
            <a:stretch/>
          </p:blipFill>
          <p:spPr>
            <a:xfrm>
              <a:off x="485930" y="3377255"/>
              <a:ext cx="1152000" cy="504000"/>
            </a:xfrm>
            <a:prstGeom prst="rect">
              <a:avLst/>
            </a:prstGeom>
          </p:spPr>
        </p:pic>
      </p:grpSp>
    </p:spTree>
    <p:extLst>
      <p:ext uri="{BB962C8B-B14F-4D97-AF65-F5344CB8AC3E}">
        <p14:creationId xmlns:p14="http://schemas.microsoft.com/office/powerpoint/2010/main" val="3858844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026" y="0"/>
            <a:ext cx="8834059" cy="769441"/>
          </a:xfrm>
          <a:prstGeom prst="rect">
            <a:avLst/>
          </a:prstGeom>
          <a:noFill/>
        </p:spPr>
        <p:txBody>
          <a:bodyPr wrap="square" rtlCol="0">
            <a:spAutoFit/>
          </a:bodyPr>
          <a:lstStyle/>
          <a:p>
            <a:r>
              <a:rPr lang="en-US" sz="4400" dirty="0" smtClean="0">
                <a:latin typeface="Impact" panose="020B0806030902050204" pitchFamily="34" charset="0"/>
                <a:cs typeface="Arial" panose="020B0604020202020204" pitchFamily="34" charset="0"/>
              </a:rPr>
              <a:t>Virus for </a:t>
            </a:r>
            <a:r>
              <a:rPr lang="en-US" sz="4400" i="1" dirty="0" smtClean="0">
                <a:latin typeface="Impact" panose="020B0806030902050204" pitchFamily="34" charset="0"/>
                <a:cs typeface="Arial" panose="020B0604020202020204" pitchFamily="34" charset="0"/>
              </a:rPr>
              <a:t>in vivo </a:t>
            </a:r>
            <a:r>
              <a:rPr lang="en-US" sz="4400" dirty="0" smtClean="0">
                <a:latin typeface="Impact" panose="020B0806030902050204" pitchFamily="34" charset="0"/>
                <a:cs typeface="Arial" panose="020B0604020202020204" pitchFamily="34" charset="0"/>
              </a:rPr>
              <a:t>experiment</a:t>
            </a:r>
            <a:endParaRPr lang="en-US" sz="4400" dirty="0">
              <a:latin typeface="Impact" panose="020B0806030902050204" pitchFamily="34" charset="0"/>
              <a:cs typeface="Arial" panose="020B0604020202020204" pitchFamily="34" charset="0"/>
            </a:endParaRPr>
          </a:p>
        </p:txBody>
      </p:sp>
      <p:pic>
        <p:nvPicPr>
          <p:cNvPr id="9217" name="_x305517496" descr="EMB00002a384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45" y="1000935"/>
            <a:ext cx="8179424" cy="242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055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026" y="0"/>
            <a:ext cx="8834059" cy="769441"/>
          </a:xfrm>
          <a:prstGeom prst="rect">
            <a:avLst/>
          </a:prstGeom>
          <a:noFill/>
        </p:spPr>
        <p:txBody>
          <a:bodyPr wrap="square" rtlCol="0">
            <a:spAutoFit/>
          </a:bodyPr>
          <a:lstStyle/>
          <a:p>
            <a:r>
              <a:rPr lang="en-US" sz="4400" dirty="0" smtClean="0">
                <a:latin typeface="Impact" panose="020B0806030902050204" pitchFamily="34" charset="0"/>
                <a:cs typeface="Arial" panose="020B0604020202020204" pitchFamily="34" charset="0"/>
              </a:rPr>
              <a:t>Sleep mechanism and related region</a:t>
            </a:r>
            <a:endParaRPr lang="en-US" sz="4400" dirty="0">
              <a:latin typeface="Impact" panose="020B0806030902050204" pitchFamily="34" charset="0"/>
              <a:cs typeface="Arial" panose="020B0604020202020204" pitchFamily="34" charset="0"/>
            </a:endParaRPr>
          </a:p>
        </p:txBody>
      </p:sp>
      <p:sp>
        <p:nvSpPr>
          <p:cNvPr id="2" name="Rectangle 2"/>
          <p:cNvSpPr>
            <a:spLocks noChangeArrowheads="1"/>
          </p:cNvSpPr>
          <p:nvPr/>
        </p:nvSpPr>
        <p:spPr bwMode="auto">
          <a:xfrm>
            <a:off x="-826718" y="-992684"/>
            <a:ext cx="15744907" cy="787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pSp>
        <p:nvGrpSpPr>
          <p:cNvPr id="4" name="그룹 3"/>
          <p:cNvGrpSpPr/>
          <p:nvPr/>
        </p:nvGrpSpPr>
        <p:grpSpPr>
          <a:xfrm>
            <a:off x="368260" y="752757"/>
            <a:ext cx="8333589" cy="3331302"/>
            <a:chOff x="75518" y="974880"/>
            <a:chExt cx="8014704" cy="3203830"/>
          </a:xfrm>
        </p:grpSpPr>
        <p:pic>
          <p:nvPicPr>
            <p:cNvPr id="2049" name="_x309937096" descr="EMB00002a38406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8" y="974880"/>
              <a:ext cx="4873694" cy="320383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4"/>
            <a:stretch>
              <a:fillRect/>
            </a:stretch>
          </p:blipFill>
          <p:spPr>
            <a:xfrm>
              <a:off x="4949212" y="974880"/>
              <a:ext cx="3141010" cy="3203830"/>
            </a:xfrm>
            <a:prstGeom prst="rect">
              <a:avLst/>
            </a:prstGeom>
          </p:spPr>
        </p:pic>
      </p:grpSp>
      <p:grpSp>
        <p:nvGrpSpPr>
          <p:cNvPr id="26" name="그룹 25"/>
          <p:cNvGrpSpPr/>
          <p:nvPr/>
        </p:nvGrpSpPr>
        <p:grpSpPr>
          <a:xfrm>
            <a:off x="417239" y="5257283"/>
            <a:ext cx="5018627" cy="551789"/>
            <a:chOff x="461853" y="3343680"/>
            <a:chExt cx="5654040" cy="576000"/>
          </a:xfrm>
        </p:grpSpPr>
        <p:sp>
          <p:nvSpPr>
            <p:cNvPr id="27" name="직사각형 26"/>
            <p:cNvSpPr/>
            <p:nvPr/>
          </p:nvSpPr>
          <p:spPr>
            <a:xfrm>
              <a:off x="461853" y="3343680"/>
              <a:ext cx="5654040" cy="576000"/>
            </a:xfrm>
            <a:prstGeom prst="rect">
              <a:avLst/>
            </a:prstGeom>
            <a:solidFill>
              <a:srgbClr val="EA191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28" name="직사각형 27"/>
            <p:cNvSpPr/>
            <p:nvPr/>
          </p:nvSpPr>
          <p:spPr>
            <a:xfrm>
              <a:off x="1670082" y="3378397"/>
              <a:ext cx="4411804" cy="50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Times New Roman" panose="02020603050405020304" pitchFamily="18" charset="0"/>
                  <a:cs typeface="Times New Roman" panose="02020603050405020304" pitchFamily="18" charset="0"/>
                </a:rPr>
                <a:t>Astrocytic Purinergic Signaling Coordinates Synaptic </a:t>
              </a:r>
              <a:r>
                <a:rPr lang="en-US" sz="1200" b="1" dirty="0" smtClean="0">
                  <a:solidFill>
                    <a:schemeClr val="bg1"/>
                  </a:solidFill>
                  <a:latin typeface="Times New Roman" panose="02020603050405020304" pitchFamily="18" charset="0"/>
                  <a:cs typeface="Times New Roman" panose="02020603050405020304" pitchFamily="18" charset="0"/>
                </a:rPr>
                <a:t>Networks (2005)</a:t>
              </a:r>
              <a:endParaRPr lang="en-US" sz="1200" b="1" kern="0" dirty="0">
                <a:solidFill>
                  <a:schemeClr val="bg1"/>
                </a:solidFill>
                <a:latin typeface="Times New Roman" panose="02020603050405020304" pitchFamily="18" charset="0"/>
                <a:cs typeface="Times New Roman" panose="02020603050405020304" pitchFamily="18" charset="0"/>
              </a:endParaRPr>
            </a:p>
          </p:txBody>
        </p:sp>
        <p:pic>
          <p:nvPicPr>
            <p:cNvPr id="29" name="그림 28"/>
            <p:cNvPicPr>
              <a:picLocks/>
            </p:cNvPicPr>
            <p:nvPr/>
          </p:nvPicPr>
          <p:blipFill rotWithShape="1">
            <a:blip r:embed="rId5"/>
            <a:srcRect l="9414" t="17730" r="10743" b="15281"/>
            <a:stretch/>
          </p:blipFill>
          <p:spPr>
            <a:xfrm>
              <a:off x="485930" y="3377255"/>
              <a:ext cx="1152000" cy="504000"/>
            </a:xfrm>
            <a:prstGeom prst="rect">
              <a:avLst/>
            </a:prstGeom>
          </p:spPr>
        </p:pic>
      </p:grpSp>
      <p:grpSp>
        <p:nvGrpSpPr>
          <p:cNvPr id="30" name="그룹 29"/>
          <p:cNvGrpSpPr/>
          <p:nvPr/>
        </p:nvGrpSpPr>
        <p:grpSpPr>
          <a:xfrm>
            <a:off x="417239" y="5953646"/>
            <a:ext cx="5018627" cy="551789"/>
            <a:chOff x="461853" y="3974623"/>
            <a:chExt cx="5654040" cy="576000"/>
          </a:xfrm>
        </p:grpSpPr>
        <p:sp>
          <p:nvSpPr>
            <p:cNvPr id="31" name="직사각형 30"/>
            <p:cNvSpPr/>
            <p:nvPr/>
          </p:nvSpPr>
          <p:spPr>
            <a:xfrm>
              <a:off x="461853" y="3974623"/>
              <a:ext cx="5654040" cy="576000"/>
            </a:xfrm>
            <a:prstGeom prst="rect">
              <a:avLst/>
            </a:prstGeom>
            <a:solidFill>
              <a:srgbClr val="00558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2" name="그림 31"/>
            <p:cNvPicPr>
              <a:picLocks/>
            </p:cNvPicPr>
            <p:nvPr/>
          </p:nvPicPr>
          <p:blipFill>
            <a:blip r:embed="rId6"/>
            <a:stretch>
              <a:fillRect/>
            </a:stretch>
          </p:blipFill>
          <p:spPr>
            <a:xfrm>
              <a:off x="485930" y="4007601"/>
              <a:ext cx="1152000" cy="504000"/>
            </a:xfrm>
            <a:prstGeom prst="rect">
              <a:avLst/>
            </a:prstGeom>
            <a:solidFill>
              <a:srgbClr val="005586"/>
            </a:solidFill>
          </p:spPr>
        </p:pic>
        <p:sp>
          <p:nvSpPr>
            <p:cNvPr id="33" name="직사각형 32"/>
            <p:cNvSpPr/>
            <p:nvPr/>
          </p:nvSpPr>
          <p:spPr>
            <a:xfrm>
              <a:off x="1670082" y="4007601"/>
              <a:ext cx="4411804" cy="50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Times New Roman" panose="02020603050405020304" pitchFamily="18" charset="0"/>
                  <a:cs typeface="Times New Roman" panose="02020603050405020304" pitchFamily="18" charset="0"/>
                </a:rPr>
                <a:t>Astrocytic Modulation of Sleep Homeostasis and Cognitive Consequences of Sleep </a:t>
              </a:r>
              <a:r>
                <a:rPr lang="en-US" sz="1200" b="1" dirty="0" smtClean="0">
                  <a:solidFill>
                    <a:schemeClr val="bg1"/>
                  </a:solidFill>
                  <a:latin typeface="Times New Roman" panose="02020603050405020304" pitchFamily="18" charset="0"/>
                  <a:cs typeface="Times New Roman" panose="02020603050405020304" pitchFamily="18" charset="0"/>
                </a:rPr>
                <a:t>Loss (2008)</a:t>
              </a:r>
              <a:endParaRPr lang="en-US" sz="1200" b="1" kern="0" dirty="0">
                <a:solidFill>
                  <a:schemeClr val="bg1"/>
                </a:solidFill>
                <a:latin typeface="Times New Roman" panose="02020603050405020304" pitchFamily="18" charset="0"/>
                <a:cs typeface="Times New Roman" panose="02020603050405020304" pitchFamily="18" charset="0"/>
              </a:endParaRPr>
            </a:p>
          </p:txBody>
        </p:sp>
      </p:grpSp>
      <p:grpSp>
        <p:nvGrpSpPr>
          <p:cNvPr id="34" name="그룹 33"/>
          <p:cNvGrpSpPr/>
          <p:nvPr/>
        </p:nvGrpSpPr>
        <p:grpSpPr>
          <a:xfrm>
            <a:off x="417239" y="4560921"/>
            <a:ext cx="5018627" cy="551789"/>
            <a:chOff x="461853" y="3343680"/>
            <a:chExt cx="5654040" cy="576000"/>
          </a:xfrm>
        </p:grpSpPr>
        <p:sp>
          <p:nvSpPr>
            <p:cNvPr id="35" name="직사각형 34"/>
            <p:cNvSpPr/>
            <p:nvPr/>
          </p:nvSpPr>
          <p:spPr>
            <a:xfrm>
              <a:off x="461853" y="3343680"/>
              <a:ext cx="5654040" cy="576000"/>
            </a:xfrm>
            <a:prstGeom prst="rect">
              <a:avLst/>
            </a:prstGeom>
            <a:solidFill>
              <a:srgbClr val="EA191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6" name="직사각형 35"/>
            <p:cNvSpPr/>
            <p:nvPr/>
          </p:nvSpPr>
          <p:spPr>
            <a:xfrm>
              <a:off x="1670082" y="3378397"/>
              <a:ext cx="4411804" cy="50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Times New Roman" panose="02020603050405020304" pitchFamily="18" charset="0"/>
                  <a:cs typeface="Times New Roman" panose="02020603050405020304" pitchFamily="18" charset="0"/>
                </a:rPr>
                <a:t>Adenosine: A Mediator of the Sleep-Inducing Effects of Prolonged </a:t>
              </a:r>
              <a:r>
                <a:rPr lang="en-US" sz="1200" b="1" dirty="0" smtClean="0">
                  <a:solidFill>
                    <a:schemeClr val="bg1"/>
                  </a:solidFill>
                  <a:latin typeface="Times New Roman" panose="02020603050405020304" pitchFamily="18" charset="0"/>
                  <a:cs typeface="Times New Roman" panose="02020603050405020304" pitchFamily="18" charset="0"/>
                </a:rPr>
                <a:t>Wakefulness (1998)</a:t>
              </a:r>
              <a:endParaRPr lang="en-US" sz="1200" kern="0" dirty="0">
                <a:solidFill>
                  <a:schemeClr val="bg1"/>
                </a:solidFill>
                <a:latin typeface="Times New Roman" panose="02020603050405020304" pitchFamily="18" charset="0"/>
                <a:cs typeface="Times New Roman" panose="02020603050405020304" pitchFamily="18" charset="0"/>
              </a:endParaRPr>
            </a:p>
          </p:txBody>
        </p:sp>
        <p:pic>
          <p:nvPicPr>
            <p:cNvPr id="37" name="그림 36"/>
            <p:cNvPicPr>
              <a:picLocks/>
            </p:cNvPicPr>
            <p:nvPr/>
          </p:nvPicPr>
          <p:blipFill rotWithShape="1">
            <a:blip r:embed="rId5"/>
            <a:srcRect l="9414" t="17730" r="10743" b="15281"/>
            <a:stretch/>
          </p:blipFill>
          <p:spPr>
            <a:xfrm>
              <a:off x="485930" y="3377255"/>
              <a:ext cx="1152000" cy="504000"/>
            </a:xfrm>
            <a:prstGeom prst="rect">
              <a:avLst/>
            </a:prstGeom>
          </p:spPr>
        </p:pic>
      </p:grpSp>
    </p:spTree>
    <p:extLst>
      <p:ext uri="{BB962C8B-B14F-4D97-AF65-F5344CB8AC3E}">
        <p14:creationId xmlns:p14="http://schemas.microsoft.com/office/powerpoint/2010/main" val="2832598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026" y="0"/>
            <a:ext cx="8834059" cy="769441"/>
          </a:xfrm>
          <a:prstGeom prst="rect">
            <a:avLst/>
          </a:prstGeom>
          <a:noFill/>
        </p:spPr>
        <p:txBody>
          <a:bodyPr wrap="square" rtlCol="0">
            <a:spAutoFit/>
          </a:bodyPr>
          <a:lstStyle/>
          <a:p>
            <a:r>
              <a:rPr lang="en-US" sz="4400" dirty="0" smtClean="0">
                <a:latin typeface="Impact" panose="020B0806030902050204" pitchFamily="34" charset="0"/>
                <a:cs typeface="Arial" panose="020B0604020202020204" pitchFamily="34" charset="0"/>
              </a:rPr>
              <a:t>Why astrocyte, Not neuron?</a:t>
            </a:r>
            <a:endParaRPr lang="en-US" sz="4400" dirty="0">
              <a:latin typeface="Impact" panose="020B0806030902050204" pitchFamily="34" charset="0"/>
              <a:cs typeface="Arial" panose="020B0604020202020204" pitchFamily="34" charset="0"/>
            </a:endParaRPr>
          </a:p>
        </p:txBody>
      </p:sp>
      <p:pic>
        <p:nvPicPr>
          <p:cNvPr id="7" name="Picture 2" descr="http://previewcf.turbosquid.com/Preview/2014/05/24__05_08_40/brain02.jpga844b54b-b23b-4f32-950e-76dc17b93828Larg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8034" t="22786" r="18526" b="21062"/>
          <a:stretch/>
        </p:blipFill>
        <p:spPr bwMode="auto">
          <a:xfrm flipH="1">
            <a:off x="334785" y="1204993"/>
            <a:ext cx="1938790" cy="1545126"/>
          </a:xfrm>
          <a:prstGeom prst="rect">
            <a:avLst/>
          </a:prstGeom>
          <a:noFill/>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Lst>
        </p:spPr>
      </p:pic>
      <p:grpSp>
        <p:nvGrpSpPr>
          <p:cNvPr id="8" name="그룹 7"/>
          <p:cNvGrpSpPr/>
          <p:nvPr/>
        </p:nvGrpSpPr>
        <p:grpSpPr>
          <a:xfrm>
            <a:off x="1271880" y="1899922"/>
            <a:ext cx="3022476" cy="1942920"/>
            <a:chOff x="2035386" y="1218156"/>
            <a:chExt cx="2923974" cy="1879600"/>
          </a:xfrm>
        </p:grpSpPr>
        <p:graphicFrame>
          <p:nvGraphicFramePr>
            <p:cNvPr id="9" name="차트 8"/>
            <p:cNvGraphicFramePr/>
            <p:nvPr>
              <p:extLst>
                <p:ext uri="{D42A27DB-BD31-4B8C-83A1-F6EECF244321}">
                  <p14:modId xmlns:p14="http://schemas.microsoft.com/office/powerpoint/2010/main" val="877377493"/>
                </p:ext>
              </p:extLst>
            </p:nvPr>
          </p:nvGraphicFramePr>
          <p:xfrm>
            <a:off x="2139959" y="1218156"/>
            <a:ext cx="2819401" cy="18796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a:off x="3609435" y="1714877"/>
              <a:ext cx="1310465" cy="442741"/>
            </a:xfrm>
            <a:prstGeom prst="rect">
              <a:avLst/>
            </a:prstGeom>
            <a:noFill/>
          </p:spPr>
          <p:txBody>
            <a:bodyPr wrap="none" rtlCol="0">
              <a:spAutoFit/>
            </a:bodyPr>
            <a:lstStyle/>
            <a:p>
              <a:r>
                <a:rPr lang="en-US" b="1" i="1" dirty="0" smtClean="0">
                  <a:effectLst>
                    <a:outerShdw blurRad="38100" dist="38100" dir="2700000" algn="tl">
                      <a:srgbClr val="000000">
                        <a:alpha val="43137"/>
                      </a:srgbClr>
                    </a:outerShdw>
                  </a:effectLst>
                </a:rPr>
                <a:t>Astrocyte</a:t>
              </a:r>
              <a:endParaRPr lang="en-US" b="1" i="1" dirty="0">
                <a:effectLst>
                  <a:outerShdw blurRad="38100" dist="38100" dir="2700000" algn="tl">
                    <a:srgbClr val="000000">
                      <a:alpha val="43137"/>
                    </a:srgbClr>
                  </a:outerShdw>
                </a:effectLst>
              </a:endParaRPr>
            </a:p>
          </p:txBody>
        </p:sp>
        <p:sp>
          <p:nvSpPr>
            <p:cNvPr id="11" name="TextBox 10"/>
            <p:cNvSpPr txBox="1"/>
            <p:nvPr/>
          </p:nvSpPr>
          <p:spPr>
            <a:xfrm>
              <a:off x="2069117" y="2265900"/>
              <a:ext cx="1076490" cy="442741"/>
            </a:xfrm>
            <a:prstGeom prst="rect">
              <a:avLst/>
            </a:prstGeom>
            <a:noFill/>
          </p:spPr>
          <p:txBody>
            <a:bodyPr wrap="none" rtlCol="0">
              <a:spAutoFit/>
            </a:bodyPr>
            <a:lstStyle/>
            <a:p>
              <a:r>
                <a:rPr lang="en-US" b="1" i="1" dirty="0" smtClean="0">
                  <a:effectLst>
                    <a:outerShdw blurRad="38100" dist="38100" dir="2700000" algn="tl">
                      <a:srgbClr val="000000">
                        <a:alpha val="43137"/>
                      </a:srgbClr>
                    </a:outerShdw>
                  </a:effectLst>
                </a:rPr>
                <a:t>Neuron</a:t>
              </a:r>
              <a:endParaRPr lang="en-US" b="1" i="1" dirty="0">
                <a:effectLst>
                  <a:outerShdw blurRad="38100" dist="38100" dir="2700000" algn="tl">
                    <a:srgbClr val="000000">
                      <a:alpha val="43137"/>
                    </a:srgbClr>
                  </a:outerShdw>
                </a:effectLst>
              </a:endParaRPr>
            </a:p>
          </p:txBody>
        </p:sp>
        <p:sp>
          <p:nvSpPr>
            <p:cNvPr id="12" name="TextBox 11"/>
            <p:cNvSpPr txBox="1"/>
            <p:nvPr/>
          </p:nvSpPr>
          <p:spPr>
            <a:xfrm>
              <a:off x="2035386" y="1344414"/>
              <a:ext cx="1403164" cy="442741"/>
            </a:xfrm>
            <a:prstGeom prst="rect">
              <a:avLst/>
            </a:prstGeom>
            <a:noFill/>
          </p:spPr>
          <p:txBody>
            <a:bodyPr wrap="none" rtlCol="0">
              <a:spAutoFit/>
            </a:bodyPr>
            <a:lstStyle/>
            <a:p>
              <a:r>
                <a:rPr lang="en-US" b="1" i="1" dirty="0" smtClean="0">
                  <a:effectLst>
                    <a:outerShdw blurRad="38100" dist="38100" dir="2700000" algn="tl">
                      <a:srgbClr val="000000">
                        <a:alpha val="43137"/>
                      </a:srgbClr>
                    </a:outerShdw>
                  </a:effectLst>
                </a:rPr>
                <a:t>Other Glia</a:t>
              </a:r>
              <a:endParaRPr lang="en-US" b="1" i="1" dirty="0">
                <a:effectLst>
                  <a:outerShdw blurRad="38100" dist="38100" dir="2700000" algn="tl">
                    <a:srgbClr val="000000">
                      <a:alpha val="43137"/>
                    </a:srgbClr>
                  </a:outerShdw>
                </a:effectLst>
              </a:endParaRPr>
            </a:p>
          </p:txBody>
        </p:sp>
      </p:grpSp>
      <p:sp>
        <p:nvSpPr>
          <p:cNvPr id="13" name="TextBox 12"/>
          <p:cNvSpPr txBox="1"/>
          <p:nvPr/>
        </p:nvSpPr>
        <p:spPr>
          <a:xfrm>
            <a:off x="378318" y="741317"/>
            <a:ext cx="6559360" cy="461665"/>
          </a:xfrm>
          <a:prstGeom prst="rect">
            <a:avLst/>
          </a:prstGeom>
          <a:noFill/>
        </p:spPr>
        <p:txBody>
          <a:bodyPr wrap="none" rtlCol="0">
            <a:spAutoFit/>
          </a:bodyPr>
          <a:lstStyle/>
          <a:p>
            <a:r>
              <a:rPr lang="en-US" sz="2400" b="1" dirty="0" smtClean="0"/>
              <a:t>Astrocytes are the most abundant cell in the brain</a:t>
            </a:r>
            <a:endParaRPr lang="en-US" sz="2400" b="1" dirty="0"/>
          </a:p>
        </p:txBody>
      </p:sp>
      <p:pic>
        <p:nvPicPr>
          <p:cNvPr id="3074" name="Picture 2" descr="http://astrocyte.info/wp-content/uploads/2014/07/astrocytes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1249" y="1607604"/>
            <a:ext cx="2378147" cy="18330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78318" y="3675955"/>
            <a:ext cx="3533083" cy="461665"/>
          </a:xfrm>
          <a:prstGeom prst="rect">
            <a:avLst/>
          </a:prstGeom>
          <a:noFill/>
        </p:spPr>
        <p:txBody>
          <a:bodyPr wrap="none" rtlCol="0">
            <a:spAutoFit/>
          </a:bodyPr>
          <a:lstStyle/>
          <a:p>
            <a:r>
              <a:rPr lang="en-US" sz="2400" b="1" dirty="0" smtClean="0"/>
              <a:t>Astrocytes can proliferate</a:t>
            </a:r>
            <a:endParaRPr lang="en-US" sz="2400" b="1" dirty="0"/>
          </a:p>
        </p:txBody>
      </p:sp>
      <p:pic>
        <p:nvPicPr>
          <p:cNvPr id="19" name="그림 18"/>
          <p:cNvPicPr>
            <a:picLocks noChangeAspect="1"/>
          </p:cNvPicPr>
          <p:nvPr/>
        </p:nvPicPr>
        <p:blipFill rotWithShape="1">
          <a:blip r:embed="rId6"/>
          <a:srcRect l="9056" t="198" r="11025" b="593"/>
          <a:stretch/>
        </p:blipFill>
        <p:spPr>
          <a:xfrm>
            <a:off x="731069" y="4194586"/>
            <a:ext cx="1126992" cy="1399024"/>
          </a:xfrm>
          <a:prstGeom prst="rect">
            <a:avLst/>
          </a:prstGeom>
        </p:spPr>
      </p:pic>
      <p:pic>
        <p:nvPicPr>
          <p:cNvPr id="20" name="그림 19"/>
          <p:cNvPicPr>
            <a:picLocks noChangeAspect="1"/>
          </p:cNvPicPr>
          <p:nvPr/>
        </p:nvPicPr>
        <p:blipFill rotWithShape="1">
          <a:blip r:embed="rId7"/>
          <a:srcRect l="9056" t="198" r="11025" b="593"/>
          <a:stretch/>
        </p:blipFill>
        <p:spPr>
          <a:xfrm>
            <a:off x="2335459" y="4194586"/>
            <a:ext cx="1126992" cy="1399024"/>
          </a:xfrm>
          <a:prstGeom prst="rect">
            <a:avLst/>
          </a:prstGeom>
        </p:spPr>
      </p:pic>
      <p:sp>
        <p:nvSpPr>
          <p:cNvPr id="3" name="TextBox 2"/>
          <p:cNvSpPr txBox="1"/>
          <p:nvPr/>
        </p:nvSpPr>
        <p:spPr>
          <a:xfrm>
            <a:off x="647446" y="5962942"/>
            <a:ext cx="3307572" cy="369332"/>
          </a:xfrm>
          <a:prstGeom prst="rect">
            <a:avLst/>
          </a:prstGeom>
          <a:noFill/>
        </p:spPr>
        <p:txBody>
          <a:bodyPr wrap="none" rtlCol="0">
            <a:spAutoFit/>
          </a:bodyPr>
          <a:lstStyle/>
          <a:p>
            <a:r>
              <a:rPr lang="en-US" dirty="0" smtClean="0"/>
              <a:t>Neuronal death : No proliferation</a:t>
            </a:r>
          </a:p>
        </p:txBody>
      </p:sp>
      <p:pic>
        <p:nvPicPr>
          <p:cNvPr id="22" name="그림 21"/>
          <p:cNvPicPr>
            <a:picLocks noChangeAspect="1"/>
          </p:cNvPicPr>
          <p:nvPr/>
        </p:nvPicPr>
        <p:blipFill>
          <a:blip r:embed="rId8"/>
          <a:stretch>
            <a:fillRect/>
          </a:stretch>
        </p:blipFill>
        <p:spPr>
          <a:xfrm rot="5400000">
            <a:off x="4203718" y="4332116"/>
            <a:ext cx="1371588" cy="1096527"/>
          </a:xfrm>
          <a:prstGeom prst="rect">
            <a:avLst/>
          </a:prstGeom>
        </p:spPr>
      </p:pic>
      <p:pic>
        <p:nvPicPr>
          <p:cNvPr id="23" name="그림 22"/>
          <p:cNvPicPr>
            <a:picLocks noChangeAspect="1"/>
          </p:cNvPicPr>
          <p:nvPr/>
        </p:nvPicPr>
        <p:blipFill>
          <a:blip r:embed="rId8"/>
          <a:stretch>
            <a:fillRect/>
          </a:stretch>
        </p:blipFill>
        <p:spPr>
          <a:xfrm rot="5400000">
            <a:off x="6108695" y="4111086"/>
            <a:ext cx="974800" cy="779312"/>
          </a:xfrm>
          <a:prstGeom prst="rect">
            <a:avLst/>
          </a:prstGeom>
        </p:spPr>
      </p:pic>
      <p:pic>
        <p:nvPicPr>
          <p:cNvPr id="24" name="그림 23"/>
          <p:cNvPicPr>
            <a:picLocks noChangeAspect="1"/>
          </p:cNvPicPr>
          <p:nvPr/>
        </p:nvPicPr>
        <p:blipFill>
          <a:blip r:embed="rId8"/>
          <a:stretch>
            <a:fillRect/>
          </a:stretch>
        </p:blipFill>
        <p:spPr>
          <a:xfrm rot="5400000">
            <a:off x="6108695" y="5085886"/>
            <a:ext cx="974800" cy="779312"/>
          </a:xfrm>
          <a:prstGeom prst="rect">
            <a:avLst/>
          </a:prstGeom>
        </p:spPr>
      </p:pic>
      <p:pic>
        <p:nvPicPr>
          <p:cNvPr id="25" name="그림 24"/>
          <p:cNvPicPr>
            <a:picLocks noChangeAspect="1"/>
          </p:cNvPicPr>
          <p:nvPr/>
        </p:nvPicPr>
        <p:blipFill>
          <a:blip r:embed="rId8"/>
          <a:stretch>
            <a:fillRect/>
          </a:stretch>
        </p:blipFill>
        <p:spPr>
          <a:xfrm rot="5400000">
            <a:off x="6964983" y="4504442"/>
            <a:ext cx="974800" cy="779312"/>
          </a:xfrm>
          <a:prstGeom prst="rect">
            <a:avLst/>
          </a:prstGeom>
        </p:spPr>
      </p:pic>
      <p:sp>
        <p:nvSpPr>
          <p:cNvPr id="26" name="TextBox 25"/>
          <p:cNvSpPr txBox="1"/>
          <p:nvPr/>
        </p:nvSpPr>
        <p:spPr>
          <a:xfrm>
            <a:off x="4646525" y="5947345"/>
            <a:ext cx="3036857" cy="369332"/>
          </a:xfrm>
          <a:prstGeom prst="rect">
            <a:avLst/>
          </a:prstGeom>
          <a:noFill/>
        </p:spPr>
        <p:txBody>
          <a:bodyPr wrap="none" rtlCol="0">
            <a:spAutoFit/>
          </a:bodyPr>
          <a:lstStyle/>
          <a:p>
            <a:r>
              <a:rPr lang="en-US" dirty="0" smtClean="0"/>
              <a:t>Astrocytic death : Proliferation</a:t>
            </a:r>
          </a:p>
        </p:txBody>
      </p:sp>
      <p:sp>
        <p:nvSpPr>
          <p:cNvPr id="4" name="오른쪽 화살표 3"/>
          <p:cNvSpPr/>
          <p:nvPr/>
        </p:nvSpPr>
        <p:spPr>
          <a:xfrm>
            <a:off x="1981200" y="4663440"/>
            <a:ext cx="292375" cy="541020"/>
          </a:xfrm>
          <a:prstGeom prst="rightArrow">
            <a:avLst/>
          </a:prstGeom>
          <a:solidFill>
            <a:srgbClr val="868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오른쪽 화살표 27"/>
          <p:cNvSpPr/>
          <p:nvPr/>
        </p:nvSpPr>
        <p:spPr>
          <a:xfrm>
            <a:off x="5716093" y="4663440"/>
            <a:ext cx="292375" cy="541020"/>
          </a:xfrm>
          <a:prstGeom prst="rightArrow">
            <a:avLst/>
          </a:prstGeom>
          <a:solidFill>
            <a:srgbClr val="868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49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026" y="59168"/>
            <a:ext cx="8834059" cy="769441"/>
          </a:xfrm>
          <a:prstGeom prst="rect">
            <a:avLst/>
          </a:prstGeom>
          <a:noFill/>
        </p:spPr>
        <p:txBody>
          <a:bodyPr wrap="square" rtlCol="0">
            <a:spAutoFit/>
          </a:bodyPr>
          <a:lstStyle/>
          <a:p>
            <a:r>
              <a:rPr lang="en-US" sz="4400" dirty="0" smtClean="0">
                <a:latin typeface="Impact" panose="020B0806030902050204" pitchFamily="34" charset="0"/>
              </a:rPr>
              <a:t>1. Background</a:t>
            </a:r>
            <a:endParaRPr lang="en-US" sz="4400" dirty="0">
              <a:latin typeface="Impact" panose="020B0806030902050204" pitchFamily="34" charset="0"/>
              <a:cs typeface="Arial" panose="020B0604020202020204" pitchFamily="34" charset="0"/>
            </a:endParaRPr>
          </a:p>
        </p:txBody>
      </p:sp>
      <p:grpSp>
        <p:nvGrpSpPr>
          <p:cNvPr id="46" name="그룹 45"/>
          <p:cNvGrpSpPr/>
          <p:nvPr/>
        </p:nvGrpSpPr>
        <p:grpSpPr>
          <a:xfrm>
            <a:off x="4401700" y="796783"/>
            <a:ext cx="4075155" cy="3312033"/>
            <a:chOff x="4401700" y="796783"/>
            <a:chExt cx="4075155" cy="3312033"/>
          </a:xfrm>
        </p:grpSpPr>
        <p:sp>
          <p:nvSpPr>
            <p:cNvPr id="76" name="TextBox 75"/>
            <p:cNvSpPr txBox="1"/>
            <p:nvPr/>
          </p:nvSpPr>
          <p:spPr>
            <a:xfrm>
              <a:off x="4401700" y="796783"/>
              <a:ext cx="4075155" cy="461665"/>
            </a:xfrm>
            <a:prstGeom prst="rect">
              <a:avLst/>
            </a:prstGeom>
            <a:noFill/>
          </p:spPr>
          <p:txBody>
            <a:bodyPr wrap="none" rtlCol="0">
              <a:spAutoFit/>
            </a:bodyPr>
            <a:lstStyle/>
            <a:p>
              <a:pPr marL="457200" indent="-457200">
                <a:buFont typeface="Wingdings" panose="05000000000000000000" pitchFamily="2" charset="2"/>
                <a:buChar char="v"/>
              </a:pPr>
              <a:r>
                <a:rPr lang="en-US" sz="2400" dirty="0" smtClean="0">
                  <a:latin typeface="Impact" panose="020B0806030902050204" pitchFamily="34" charset="0"/>
                </a:rPr>
                <a:t>Sleep Regulation with Light</a:t>
              </a:r>
              <a:endParaRPr lang="en-US" sz="2400" dirty="0">
                <a:latin typeface="Impact" panose="020B0806030902050204" pitchFamily="34" charset="0"/>
              </a:endParaRPr>
            </a:p>
          </p:txBody>
        </p:sp>
        <p:sp>
          <p:nvSpPr>
            <p:cNvPr id="3" name="TextBox 2"/>
            <p:cNvSpPr txBox="1"/>
            <p:nvPr/>
          </p:nvSpPr>
          <p:spPr>
            <a:xfrm>
              <a:off x="5562328" y="3647151"/>
              <a:ext cx="1875835" cy="461665"/>
            </a:xfrm>
            <a:prstGeom prst="rect">
              <a:avLst/>
            </a:prstGeom>
            <a:noFill/>
          </p:spPr>
          <p:txBody>
            <a:bodyPr wrap="none" rtlCol="0">
              <a:spAutoFit/>
            </a:bodyPr>
            <a:lstStyle/>
            <a:p>
              <a:r>
                <a:rPr lang="en-US" sz="2400" dirty="0" err="1" smtClean="0">
                  <a:latin typeface="Impact" panose="020B0806030902050204" pitchFamily="34" charset="0"/>
                </a:rPr>
                <a:t>Optogenetics</a:t>
              </a:r>
              <a:endParaRPr lang="en-US" sz="2400" dirty="0">
                <a:latin typeface="Impact" panose="020B0806030902050204" pitchFamily="34" charset="0"/>
              </a:endParaRPr>
            </a:p>
          </p:txBody>
        </p:sp>
      </p:grpSp>
      <p:grpSp>
        <p:nvGrpSpPr>
          <p:cNvPr id="9" name="그룹 8"/>
          <p:cNvGrpSpPr/>
          <p:nvPr/>
        </p:nvGrpSpPr>
        <p:grpSpPr>
          <a:xfrm>
            <a:off x="469744" y="828609"/>
            <a:ext cx="3756769" cy="3992886"/>
            <a:chOff x="177112" y="796783"/>
            <a:chExt cx="2885726" cy="3067097"/>
          </a:xfrm>
        </p:grpSpPr>
        <p:sp>
          <p:nvSpPr>
            <p:cNvPr id="60" name="TextBox 59"/>
            <p:cNvSpPr txBox="1"/>
            <p:nvPr/>
          </p:nvSpPr>
          <p:spPr>
            <a:xfrm>
              <a:off x="177112" y="796783"/>
              <a:ext cx="2885726" cy="461665"/>
            </a:xfrm>
            <a:prstGeom prst="rect">
              <a:avLst/>
            </a:prstGeom>
            <a:noFill/>
          </p:spPr>
          <p:txBody>
            <a:bodyPr wrap="none" rtlCol="0">
              <a:spAutoFit/>
            </a:bodyPr>
            <a:lstStyle/>
            <a:p>
              <a:pPr marL="457200" indent="-457200">
                <a:buFont typeface="Wingdings" panose="05000000000000000000" pitchFamily="2" charset="2"/>
                <a:buChar char="v"/>
              </a:pPr>
              <a:r>
                <a:rPr lang="en-US" sz="2400" dirty="0" smtClean="0">
                  <a:latin typeface="Impact" panose="020B0806030902050204" pitchFamily="34" charset="0"/>
                </a:rPr>
                <a:t>Insufficient Sleep</a:t>
              </a:r>
              <a:endParaRPr lang="en-US" sz="2400" dirty="0">
                <a:latin typeface="Impact" panose="020B0806030902050204" pitchFamily="34" charset="0"/>
              </a:endParaRPr>
            </a:p>
          </p:txBody>
        </p:sp>
        <p:pic>
          <p:nvPicPr>
            <p:cNvPr id="61" name="그림 60"/>
            <p:cNvPicPr>
              <a:picLocks noChangeAspect="1"/>
            </p:cNvPicPr>
            <p:nvPr/>
          </p:nvPicPr>
          <p:blipFill rotWithShape="1">
            <a:blip r:embed="rId3">
              <a:duotone>
                <a:prstClr val="black"/>
                <a:schemeClr val="tx2">
                  <a:tint val="45000"/>
                  <a:satMod val="400000"/>
                </a:schemeClr>
              </a:duotone>
            </a:blip>
            <a:srcRect l="31091" r="16621"/>
            <a:stretch/>
          </p:blipFill>
          <p:spPr>
            <a:xfrm>
              <a:off x="536400" y="1177386"/>
              <a:ext cx="2031694" cy="2686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1" name="그룹 40"/>
          <p:cNvGrpSpPr/>
          <p:nvPr/>
        </p:nvGrpSpPr>
        <p:grpSpPr>
          <a:xfrm>
            <a:off x="684314" y="4255458"/>
            <a:ext cx="3634434" cy="1783946"/>
            <a:chOff x="722128" y="4393958"/>
            <a:chExt cx="3634434" cy="1783946"/>
          </a:xfrm>
        </p:grpSpPr>
        <p:grpSp>
          <p:nvGrpSpPr>
            <p:cNvPr id="10" name="그룹 9"/>
            <p:cNvGrpSpPr/>
            <p:nvPr/>
          </p:nvGrpSpPr>
          <p:grpSpPr>
            <a:xfrm>
              <a:off x="2144265" y="4448457"/>
              <a:ext cx="2212297" cy="1729447"/>
              <a:chOff x="355797" y="4461189"/>
              <a:chExt cx="2212297" cy="1729447"/>
            </a:xfrm>
          </p:grpSpPr>
          <p:sp>
            <p:nvSpPr>
              <p:cNvPr id="81" name="TextBox 80"/>
              <p:cNvSpPr txBox="1"/>
              <p:nvPr/>
            </p:nvSpPr>
            <p:spPr>
              <a:xfrm>
                <a:off x="355797" y="4461189"/>
                <a:ext cx="2020795" cy="400110"/>
              </a:xfrm>
              <a:prstGeom prst="rect">
                <a:avLst/>
              </a:prstGeom>
              <a:noFill/>
            </p:spPr>
            <p:txBody>
              <a:bodyPr wrap="square" rtlCol="0">
                <a:spAutoFit/>
              </a:bodyPr>
              <a:lstStyle/>
              <a:p>
                <a:r>
                  <a:rPr lang="en-US" sz="2000" dirty="0" smtClean="0">
                    <a:solidFill>
                      <a:srgbClr val="FFC000"/>
                    </a:solidFill>
                    <a:latin typeface="Impact" panose="020B0806030902050204" pitchFamily="34" charset="0"/>
                  </a:rPr>
                  <a:t>► Pharmacology</a:t>
                </a:r>
                <a:endParaRPr lang="en-US" sz="2000" dirty="0">
                  <a:solidFill>
                    <a:srgbClr val="FFC000"/>
                  </a:solidFill>
                  <a:latin typeface="Impact" panose="020B0806030902050204" pitchFamily="34" charset="0"/>
                </a:endParaRPr>
              </a:p>
            </p:txBody>
          </p:sp>
          <p:sp>
            <p:nvSpPr>
              <p:cNvPr id="82" name="직사각형 81"/>
              <p:cNvSpPr/>
              <p:nvPr/>
            </p:nvSpPr>
            <p:spPr>
              <a:xfrm>
                <a:off x="607245" y="4867197"/>
                <a:ext cx="1960849" cy="1323439"/>
              </a:xfrm>
              <a:prstGeom prst="rect">
                <a:avLst/>
              </a:prstGeom>
            </p:spPr>
            <p:txBody>
              <a:bodyPr wrap="square">
                <a:spAutoFit/>
              </a:bodyPr>
              <a:lstStyle/>
              <a:p>
                <a:r>
                  <a:rPr lang="en-US" sz="2000" b="1" i="1" dirty="0"/>
                  <a:t>Side effects</a:t>
                </a:r>
              </a:p>
              <a:p>
                <a:pPr marL="285750" indent="-285750">
                  <a:buFont typeface="Arial" panose="020B0604020202020204" pitchFamily="34" charset="0"/>
                  <a:buChar char="•"/>
                </a:pPr>
                <a:r>
                  <a:rPr lang="en-US" sz="2000" b="1" i="1" dirty="0"/>
                  <a:t>Tolerance</a:t>
                </a:r>
              </a:p>
              <a:p>
                <a:pPr marL="285750" indent="-285750">
                  <a:buFont typeface="Arial" panose="020B0604020202020204" pitchFamily="34" charset="0"/>
                  <a:buChar char="•"/>
                </a:pPr>
                <a:r>
                  <a:rPr lang="en-US" sz="2000" b="1" i="1" dirty="0"/>
                  <a:t>Addiction</a:t>
                </a:r>
              </a:p>
              <a:p>
                <a:pPr marL="285750" indent="-285750">
                  <a:buFont typeface="Arial" panose="020B0604020202020204" pitchFamily="34" charset="0"/>
                  <a:buChar char="•"/>
                </a:pPr>
                <a:r>
                  <a:rPr lang="en-US" sz="2000" b="1" i="1" dirty="0"/>
                  <a:t>Drowsiness</a:t>
                </a:r>
              </a:p>
            </p:txBody>
          </p:sp>
        </p:grpSp>
        <p:pic>
          <p:nvPicPr>
            <p:cNvPr id="16" name="그림 15"/>
            <p:cNvPicPr>
              <a:picLocks noChangeAspect="1"/>
            </p:cNvPicPr>
            <p:nvPr/>
          </p:nvPicPr>
          <p:blipFill>
            <a:blip r:embed="rId4"/>
            <a:stretch>
              <a:fillRect/>
            </a:stretch>
          </p:blipFill>
          <p:spPr>
            <a:xfrm>
              <a:off x="722128" y="4393958"/>
              <a:ext cx="1562530" cy="1557322"/>
            </a:xfrm>
            <a:prstGeom prst="rect">
              <a:avLst/>
            </a:prstGeom>
          </p:spPr>
        </p:pic>
      </p:grpSp>
      <p:grpSp>
        <p:nvGrpSpPr>
          <p:cNvPr id="42" name="그룹 41"/>
          <p:cNvGrpSpPr/>
          <p:nvPr/>
        </p:nvGrpSpPr>
        <p:grpSpPr>
          <a:xfrm>
            <a:off x="4551931" y="4255458"/>
            <a:ext cx="4005864" cy="2143716"/>
            <a:chOff x="4685286" y="4357283"/>
            <a:chExt cx="4005864" cy="2143716"/>
          </a:xfrm>
        </p:grpSpPr>
        <p:grpSp>
          <p:nvGrpSpPr>
            <p:cNvPr id="37" name="그룹 36"/>
            <p:cNvGrpSpPr/>
            <p:nvPr/>
          </p:nvGrpSpPr>
          <p:grpSpPr>
            <a:xfrm>
              <a:off x="4891556" y="4799280"/>
              <a:ext cx="1152000" cy="1563219"/>
              <a:chOff x="4891556" y="4210864"/>
              <a:chExt cx="1152000" cy="1563219"/>
            </a:xfrm>
          </p:grpSpPr>
          <p:pic>
            <p:nvPicPr>
              <p:cNvPr id="29" name="그림 28"/>
              <p:cNvPicPr>
                <a:picLocks noChangeAspect="1"/>
              </p:cNvPicPr>
              <p:nvPr/>
            </p:nvPicPr>
            <p:blipFill>
              <a:blip r:embed="rId5"/>
              <a:stretch>
                <a:fillRect/>
              </a:stretch>
            </p:blipFill>
            <p:spPr>
              <a:xfrm>
                <a:off x="4891556" y="4210864"/>
                <a:ext cx="1152000" cy="1152000"/>
              </a:xfrm>
              <a:prstGeom prst="rect">
                <a:avLst/>
              </a:prstGeom>
            </p:spPr>
          </p:pic>
          <p:sp>
            <p:nvSpPr>
              <p:cNvPr id="36" name="TextBox 35"/>
              <p:cNvSpPr txBox="1"/>
              <p:nvPr/>
            </p:nvSpPr>
            <p:spPr>
              <a:xfrm>
                <a:off x="4990086" y="5404751"/>
                <a:ext cx="954941" cy="369332"/>
              </a:xfrm>
              <a:prstGeom prst="rect">
                <a:avLst/>
              </a:prstGeom>
              <a:noFill/>
            </p:spPr>
            <p:txBody>
              <a:bodyPr wrap="none" rtlCol="0">
                <a:spAutoFit/>
              </a:bodyPr>
              <a:lstStyle/>
              <a:p>
                <a:pPr algn="ctr"/>
                <a:r>
                  <a:rPr lang="en-US" b="1" dirty="0" smtClean="0"/>
                  <a:t>Invasive</a:t>
                </a:r>
                <a:endParaRPr lang="en-US" b="1" dirty="0"/>
              </a:p>
            </p:txBody>
          </p:sp>
        </p:grpSp>
        <p:grpSp>
          <p:nvGrpSpPr>
            <p:cNvPr id="38" name="그룹 37"/>
            <p:cNvGrpSpPr/>
            <p:nvPr/>
          </p:nvGrpSpPr>
          <p:grpSpPr>
            <a:xfrm>
              <a:off x="6101140" y="4799280"/>
              <a:ext cx="1209883" cy="1701719"/>
              <a:chOff x="6185355" y="4210864"/>
              <a:chExt cx="1209883" cy="1701719"/>
            </a:xfrm>
          </p:grpSpPr>
          <p:pic>
            <p:nvPicPr>
              <p:cNvPr id="35" name="그림 34"/>
              <p:cNvPicPr>
                <a:picLocks noChangeAspect="1"/>
              </p:cNvPicPr>
              <p:nvPr/>
            </p:nvPicPr>
            <p:blipFill>
              <a:blip r:embed="rId6"/>
              <a:stretch>
                <a:fillRect/>
              </a:stretch>
            </p:blipFill>
            <p:spPr>
              <a:xfrm>
                <a:off x="6214174" y="4210864"/>
                <a:ext cx="1152244" cy="1152244"/>
              </a:xfrm>
              <a:prstGeom prst="rect">
                <a:avLst/>
              </a:prstGeom>
            </p:spPr>
          </p:pic>
          <p:sp>
            <p:nvSpPr>
              <p:cNvPr id="62" name="TextBox 61"/>
              <p:cNvSpPr txBox="1"/>
              <p:nvPr/>
            </p:nvSpPr>
            <p:spPr>
              <a:xfrm>
                <a:off x="6185355" y="5266252"/>
                <a:ext cx="1209883" cy="646331"/>
              </a:xfrm>
              <a:prstGeom prst="rect">
                <a:avLst/>
              </a:prstGeom>
              <a:noFill/>
            </p:spPr>
            <p:txBody>
              <a:bodyPr wrap="none" rtlCol="0">
                <a:spAutoFit/>
              </a:bodyPr>
              <a:lstStyle/>
              <a:p>
                <a:pPr algn="ctr"/>
                <a:r>
                  <a:rPr lang="en-US" b="1" dirty="0" smtClean="0"/>
                  <a:t>Remote</a:t>
                </a:r>
              </a:p>
              <a:p>
                <a:pPr algn="ctr"/>
                <a:r>
                  <a:rPr lang="en-US" b="1" dirty="0" smtClean="0"/>
                  <a:t>Regulation</a:t>
                </a:r>
                <a:endParaRPr lang="en-US" b="1" dirty="0"/>
              </a:p>
            </p:txBody>
          </p:sp>
        </p:grpSp>
        <p:grpSp>
          <p:nvGrpSpPr>
            <p:cNvPr id="39" name="그룹 38"/>
            <p:cNvGrpSpPr/>
            <p:nvPr/>
          </p:nvGrpSpPr>
          <p:grpSpPr>
            <a:xfrm>
              <a:off x="7368607" y="4799280"/>
              <a:ext cx="1322543" cy="1701719"/>
              <a:chOff x="7368607" y="4210864"/>
              <a:chExt cx="1322543" cy="1701719"/>
            </a:xfrm>
          </p:grpSpPr>
          <p:pic>
            <p:nvPicPr>
              <p:cNvPr id="34" name="그림 33"/>
              <p:cNvPicPr>
                <a:picLocks noChangeAspect="1"/>
              </p:cNvPicPr>
              <p:nvPr/>
            </p:nvPicPr>
            <p:blipFill>
              <a:blip r:embed="rId7"/>
              <a:stretch>
                <a:fillRect/>
              </a:stretch>
            </p:blipFill>
            <p:spPr>
              <a:xfrm>
                <a:off x="7453756" y="4210864"/>
                <a:ext cx="1152244" cy="1182727"/>
              </a:xfrm>
              <a:prstGeom prst="rect">
                <a:avLst/>
              </a:prstGeom>
            </p:spPr>
          </p:pic>
          <p:sp>
            <p:nvSpPr>
              <p:cNvPr id="63" name="TextBox 62"/>
              <p:cNvSpPr txBox="1"/>
              <p:nvPr/>
            </p:nvSpPr>
            <p:spPr>
              <a:xfrm>
                <a:off x="7368607" y="5266252"/>
                <a:ext cx="1322543" cy="646331"/>
              </a:xfrm>
              <a:prstGeom prst="rect">
                <a:avLst/>
              </a:prstGeom>
              <a:noFill/>
            </p:spPr>
            <p:txBody>
              <a:bodyPr wrap="none" rtlCol="0">
                <a:spAutoFit/>
              </a:bodyPr>
              <a:lstStyle/>
              <a:p>
                <a:pPr algn="ctr"/>
                <a:r>
                  <a:rPr lang="en-US" b="1" dirty="0" smtClean="0"/>
                  <a:t>Therapeutic</a:t>
                </a:r>
              </a:p>
              <a:p>
                <a:pPr algn="ctr"/>
                <a:r>
                  <a:rPr lang="en-US" b="1" dirty="0" smtClean="0"/>
                  <a:t>Application</a:t>
                </a:r>
                <a:endParaRPr lang="en-US" b="1" dirty="0"/>
              </a:p>
            </p:txBody>
          </p:sp>
        </p:grpSp>
        <p:sp>
          <p:nvSpPr>
            <p:cNvPr id="67" name="TextBox 66"/>
            <p:cNvSpPr txBox="1"/>
            <p:nvPr/>
          </p:nvSpPr>
          <p:spPr>
            <a:xfrm>
              <a:off x="4685286" y="4357283"/>
              <a:ext cx="2020795" cy="400110"/>
            </a:xfrm>
            <a:prstGeom prst="rect">
              <a:avLst/>
            </a:prstGeom>
            <a:noFill/>
          </p:spPr>
          <p:txBody>
            <a:bodyPr wrap="square" rtlCol="0">
              <a:spAutoFit/>
            </a:bodyPr>
            <a:lstStyle/>
            <a:p>
              <a:r>
                <a:rPr lang="en-US" sz="2000" dirty="0" smtClean="0">
                  <a:solidFill>
                    <a:srgbClr val="FFC000"/>
                  </a:solidFill>
                  <a:latin typeface="Impact" panose="020B0806030902050204" pitchFamily="34" charset="0"/>
                </a:rPr>
                <a:t>► Limitation</a:t>
              </a:r>
              <a:endParaRPr lang="en-US" sz="2000" dirty="0">
                <a:solidFill>
                  <a:srgbClr val="FFC000"/>
                </a:solidFill>
                <a:latin typeface="Impact" panose="020B0806030902050204" pitchFamily="34" charset="0"/>
              </a:endParaRPr>
            </a:p>
          </p:txBody>
        </p:sp>
      </p:grpSp>
      <p:pic>
        <p:nvPicPr>
          <p:cNvPr id="6" name="그림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6188" y="1312345"/>
            <a:ext cx="3113075" cy="2334806"/>
          </a:xfrm>
          <a:prstGeom prst="rect">
            <a:avLst/>
          </a:prstGeom>
        </p:spPr>
      </p:pic>
    </p:spTree>
    <p:extLst>
      <p:ext uri="{BB962C8B-B14F-4D97-AF65-F5344CB8AC3E}">
        <p14:creationId xmlns:p14="http://schemas.microsoft.com/office/powerpoint/2010/main" val="291746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reviewcf.turbosquid.com/Preview/2014/05/24__05_08_40/brain02.jpga844b54b-b23b-4f32-950e-76dc17b93828Larg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8034" t="22786" r="18526" b="21062"/>
          <a:stretch/>
        </p:blipFill>
        <p:spPr bwMode="auto">
          <a:xfrm flipH="1">
            <a:off x="5382863" y="3388171"/>
            <a:ext cx="2419594" cy="1928305"/>
          </a:xfrm>
          <a:prstGeom prst="rect">
            <a:avLst/>
          </a:prstGeom>
          <a:noFill/>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rotWithShape="1">
          <a:blip r:embed="rId4"/>
          <a:srcRect l="16246" r="16193" b="32239"/>
          <a:stretch/>
        </p:blipFill>
        <p:spPr>
          <a:xfrm flipH="1">
            <a:off x="4145512" y="2848906"/>
            <a:ext cx="4188231" cy="3993854"/>
          </a:xfrm>
          <a:prstGeom prst="rect">
            <a:avLst/>
          </a:prstGeom>
          <a:scene3d>
            <a:camera prst="orthographicFront"/>
            <a:lightRig rig="threePt" dir="t"/>
          </a:scene3d>
          <a:sp3d prstMaterial="translucentPowder"/>
        </p:spPr>
      </p:pic>
      <p:pic>
        <p:nvPicPr>
          <p:cNvPr id="64" name="그림 63"/>
          <p:cNvPicPr>
            <a:picLocks noChangeAspect="1"/>
          </p:cNvPicPr>
          <p:nvPr/>
        </p:nvPicPr>
        <p:blipFill rotWithShape="1">
          <a:blip r:embed="rId5">
            <a:duotone>
              <a:prstClr val="black"/>
              <a:schemeClr val="accent1">
                <a:tint val="45000"/>
                <a:satMod val="400000"/>
              </a:schemeClr>
            </a:duotone>
          </a:blip>
          <a:srcRect t="50657"/>
          <a:stretch/>
        </p:blipFill>
        <p:spPr>
          <a:xfrm>
            <a:off x="5277052" y="2959796"/>
            <a:ext cx="2645893" cy="1113045"/>
          </a:xfrm>
          <a:prstGeom prst="rect">
            <a:avLst/>
          </a:prstGeom>
        </p:spPr>
      </p:pic>
      <p:grpSp>
        <p:nvGrpSpPr>
          <p:cNvPr id="20" name="그룹 19"/>
          <p:cNvGrpSpPr/>
          <p:nvPr/>
        </p:nvGrpSpPr>
        <p:grpSpPr>
          <a:xfrm>
            <a:off x="3352800" y="1822143"/>
            <a:ext cx="4215977" cy="1802821"/>
            <a:chOff x="-883762" y="1093437"/>
            <a:chExt cx="4215977" cy="1802821"/>
          </a:xfrm>
        </p:grpSpPr>
        <p:sp>
          <p:nvSpPr>
            <p:cNvPr id="16" name="모서리가 둥근 직사각형 15"/>
            <p:cNvSpPr/>
            <p:nvPr/>
          </p:nvSpPr>
          <p:spPr>
            <a:xfrm rot="1073868">
              <a:off x="-883762" y="1435822"/>
              <a:ext cx="2885440" cy="247462"/>
            </a:xfrm>
            <a:prstGeom prst="roundRect">
              <a:avLst/>
            </a:prstGeom>
            <a:solidFill>
              <a:schemeClr val="tx1"/>
            </a:solidFill>
            <a:ln>
              <a:solidFill>
                <a:schemeClr val="tx1"/>
              </a:solidFill>
            </a:ln>
            <a:scene3d>
              <a:camera prst="orthographicFront">
                <a:rot lat="19786482" lon="8334070" rev="12017444"/>
              </a:camera>
              <a:lightRig rig="twoPt" dir="t">
                <a:rot lat="0" lon="0" rev="19800000"/>
              </a:lightRig>
            </a:scene3d>
            <a:sp3d>
              <a:bevelT w="165100" h="165100"/>
              <a:bevelB w="165100" h="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모서리가 둥근 직사각형 21"/>
            <p:cNvSpPr/>
            <p:nvPr/>
          </p:nvSpPr>
          <p:spPr>
            <a:xfrm rot="1073868">
              <a:off x="-347221" y="1279233"/>
              <a:ext cx="2885440" cy="247462"/>
            </a:xfrm>
            <a:prstGeom prst="roundRect">
              <a:avLst/>
            </a:prstGeom>
            <a:solidFill>
              <a:schemeClr val="tx1"/>
            </a:solidFill>
            <a:ln>
              <a:solidFill>
                <a:schemeClr val="tx1"/>
              </a:solidFill>
            </a:ln>
            <a:scene3d>
              <a:camera prst="orthographicFront">
                <a:rot lat="19786482" lon="8334070" rev="12017444"/>
              </a:camera>
              <a:lightRig rig="twoPt" dir="t">
                <a:rot lat="0" lon="0" rev="0"/>
              </a:lightRig>
            </a:scene3d>
            <a:sp3d>
              <a:bevelT w="165100" h="165100"/>
              <a:bevelB w="165100" h="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막힌 원호 6"/>
            <p:cNvSpPr/>
            <p:nvPr/>
          </p:nvSpPr>
          <p:spPr>
            <a:xfrm flipH="1">
              <a:off x="1446266" y="1093437"/>
              <a:ext cx="1885949" cy="1802821"/>
            </a:xfrm>
            <a:prstGeom prst="blockArc">
              <a:avLst>
                <a:gd name="adj1" fmla="val 21323493"/>
                <a:gd name="adj2" fmla="val 18821627"/>
                <a:gd name="adj3" fmla="val 12481"/>
              </a:avLst>
            </a:prstGeom>
            <a:solidFill>
              <a:schemeClr val="tx1">
                <a:lumMod val="75000"/>
              </a:schemeClr>
            </a:solidFill>
            <a:ln>
              <a:solidFill>
                <a:schemeClr val="tx1"/>
              </a:solidFill>
            </a:ln>
            <a:scene3d>
              <a:camera prst="isometricOffAxis2Top">
                <a:rot lat="17615202" lon="2394514" rev="18969597"/>
              </a:camera>
              <a:lightRig rig="twoPt" dir="t">
                <a:rot lat="0" lon="0" rev="10200000"/>
              </a:lightRig>
            </a:scene3d>
            <a:sp3d>
              <a:bevelT w="165100" h="165100"/>
              <a:bevelB w="165100" h="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원형 화살표 61"/>
          <p:cNvSpPr/>
          <p:nvPr/>
        </p:nvSpPr>
        <p:spPr>
          <a:xfrm>
            <a:off x="5682828" y="1911725"/>
            <a:ext cx="1836000" cy="1721093"/>
          </a:xfrm>
          <a:prstGeom prst="circularArrow">
            <a:avLst>
              <a:gd name="adj1" fmla="val 4572"/>
              <a:gd name="adj2" fmla="val 1142319"/>
              <a:gd name="adj3" fmla="val 6773048"/>
              <a:gd name="adj4" fmla="val 16148757"/>
              <a:gd name="adj5" fmla="val 4331"/>
            </a:avLst>
          </a:prstGeom>
          <a:solidFill>
            <a:srgbClr val="FFC000"/>
          </a:solidFill>
          <a:ln>
            <a:noFill/>
          </a:ln>
          <a:scene3d>
            <a:camera prst="orthographicFront">
              <a:rot lat="17616000" lon="2394000" rev="18972000"/>
            </a:camera>
            <a:lightRig rig="threePt" dir="t"/>
          </a:scene3d>
          <a:sp3d>
            <a:bevelT w="25400" h="25400"/>
            <a:bevelB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p:cNvSpPr txBox="1"/>
          <p:nvPr/>
        </p:nvSpPr>
        <p:spPr>
          <a:xfrm>
            <a:off x="5214778" y="1496792"/>
            <a:ext cx="2770438" cy="461665"/>
          </a:xfrm>
          <a:prstGeom prst="rect">
            <a:avLst/>
          </a:prstGeom>
          <a:noFill/>
        </p:spPr>
        <p:txBody>
          <a:bodyPr wrap="none" rtlCol="0">
            <a:spAutoFit/>
          </a:bodyPr>
          <a:lstStyle/>
          <a:p>
            <a:r>
              <a:rPr lang="en-US" sz="2400" b="1" i="1" dirty="0" smtClean="0">
                <a:solidFill>
                  <a:srgbClr val="FFC000"/>
                </a:solidFill>
                <a:effectLst>
                  <a:outerShdw blurRad="38100" dist="38100" dir="2700000" algn="tl">
                    <a:srgbClr val="000000">
                      <a:alpha val="43137"/>
                    </a:srgbClr>
                  </a:outerShdw>
                </a:effectLst>
                <a:latin typeface="Arial Black" panose="020B0A04020102020204" pitchFamily="34" charset="0"/>
              </a:rPr>
              <a:t>Magnetic Field </a:t>
            </a:r>
            <a:endParaRPr lang="en-US" sz="2400" b="1" i="1" dirty="0">
              <a:solidFill>
                <a:srgbClr val="FFC000"/>
              </a:solidFill>
              <a:effectLst>
                <a:outerShdw blurRad="38100" dist="38100" dir="2700000" algn="tl">
                  <a:srgbClr val="000000">
                    <a:alpha val="43137"/>
                  </a:srgbClr>
                </a:outerShdw>
              </a:effectLst>
              <a:latin typeface="Arial Black" panose="020B0A04020102020204" pitchFamily="34" charset="0"/>
            </a:endParaRPr>
          </a:p>
        </p:txBody>
      </p:sp>
      <p:grpSp>
        <p:nvGrpSpPr>
          <p:cNvPr id="1024" name="그룹 1023"/>
          <p:cNvGrpSpPr/>
          <p:nvPr/>
        </p:nvGrpSpPr>
        <p:grpSpPr>
          <a:xfrm>
            <a:off x="5705237" y="5067264"/>
            <a:ext cx="1774846" cy="1617505"/>
            <a:chOff x="4211086" y="4749806"/>
            <a:chExt cx="1774846" cy="1617505"/>
          </a:xfrm>
        </p:grpSpPr>
        <p:sp>
          <p:nvSpPr>
            <p:cNvPr id="140" name="TextBox 139"/>
            <p:cNvSpPr txBox="1"/>
            <p:nvPr/>
          </p:nvSpPr>
          <p:spPr>
            <a:xfrm>
              <a:off x="4211086" y="5536314"/>
              <a:ext cx="1774846" cy="830997"/>
            </a:xfrm>
            <a:prstGeom prst="rect">
              <a:avLst/>
            </a:prstGeom>
            <a:noFill/>
          </p:spPr>
          <p:txBody>
            <a:bodyPr wrap="none" rtlCol="0">
              <a:spAutoFit/>
            </a:bodyPr>
            <a:lstStyle/>
            <a:p>
              <a:pPr algn="ctr"/>
              <a:r>
                <a:rPr lang="en-US" sz="2400" b="1" i="1" dirty="0" smtClean="0">
                  <a:solidFill>
                    <a:srgbClr val="FFC000"/>
                  </a:solidFill>
                  <a:effectLst>
                    <a:outerShdw blurRad="38100" dist="38100" dir="2700000" algn="tl">
                      <a:srgbClr val="000000">
                        <a:alpha val="43137"/>
                      </a:srgbClr>
                    </a:outerShdw>
                  </a:effectLst>
                  <a:latin typeface="Arial Black" panose="020B0A04020102020204" pitchFamily="34" charset="0"/>
                </a:rPr>
                <a:t>Sleep </a:t>
              </a:r>
            </a:p>
            <a:p>
              <a:pPr algn="ctr"/>
              <a:r>
                <a:rPr lang="en-US" sz="2400" b="1" i="1" dirty="0" smtClean="0">
                  <a:solidFill>
                    <a:srgbClr val="FFC000"/>
                  </a:solidFill>
                  <a:effectLst>
                    <a:outerShdw blurRad="38100" dist="38100" dir="2700000" algn="tl">
                      <a:srgbClr val="000000">
                        <a:alpha val="43137"/>
                      </a:srgbClr>
                    </a:outerShdw>
                  </a:effectLst>
                  <a:latin typeface="Arial Black" panose="020B0A04020102020204" pitchFamily="34" charset="0"/>
                </a:rPr>
                <a:t>Induction</a:t>
              </a:r>
              <a:endParaRPr lang="en-US" sz="2400" b="1" i="1" dirty="0">
                <a:solidFill>
                  <a:srgbClr val="FFC000"/>
                </a:solidFill>
                <a:effectLst>
                  <a:outerShdw blurRad="38100" dist="38100" dir="2700000" algn="tl">
                    <a:srgbClr val="000000">
                      <a:alpha val="43137"/>
                    </a:srgbClr>
                  </a:outerShdw>
                </a:effectLst>
                <a:latin typeface="Arial Black" panose="020B0A04020102020204" pitchFamily="34" charset="0"/>
              </a:endParaRPr>
            </a:p>
          </p:txBody>
        </p:sp>
        <p:cxnSp>
          <p:nvCxnSpPr>
            <p:cNvPr id="141" name="직선 화살표 연결선 140"/>
            <p:cNvCxnSpPr/>
            <p:nvPr/>
          </p:nvCxnSpPr>
          <p:spPr>
            <a:xfrm>
              <a:off x="5105846" y="4749806"/>
              <a:ext cx="0" cy="789231"/>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5578948" y="3962870"/>
            <a:ext cx="2042097" cy="830997"/>
          </a:xfrm>
          <a:prstGeom prst="rect">
            <a:avLst/>
          </a:prstGeom>
          <a:noFill/>
        </p:spPr>
        <p:txBody>
          <a:bodyPr wrap="none" rtlCol="0">
            <a:spAutoFit/>
          </a:bodyPr>
          <a:lstStyle/>
          <a:p>
            <a:pPr algn="ctr"/>
            <a:r>
              <a:rPr lang="en-US" sz="2400" b="1" i="1" dirty="0" smtClean="0">
                <a:solidFill>
                  <a:srgbClr val="FFC000"/>
                </a:solidFill>
                <a:effectLst>
                  <a:outerShdw blurRad="38100" dist="38100" dir="2700000" algn="tl">
                    <a:srgbClr val="000000">
                      <a:alpha val="43137"/>
                    </a:srgbClr>
                  </a:outerShdw>
                </a:effectLst>
                <a:latin typeface="Arial Black" panose="020B0A04020102020204" pitchFamily="34" charset="0"/>
              </a:rPr>
              <a:t>Brain</a:t>
            </a:r>
          </a:p>
          <a:p>
            <a:pPr algn="ctr"/>
            <a:r>
              <a:rPr lang="en-US" sz="2400" b="1" i="1" dirty="0" smtClean="0">
                <a:solidFill>
                  <a:srgbClr val="FFC000"/>
                </a:solidFill>
                <a:effectLst>
                  <a:outerShdw blurRad="38100" dist="38100" dir="2700000" algn="tl">
                    <a:srgbClr val="000000">
                      <a:alpha val="43137"/>
                    </a:srgbClr>
                  </a:outerShdw>
                </a:effectLst>
                <a:latin typeface="Arial Black" panose="020B0A04020102020204" pitchFamily="34" charset="0"/>
              </a:rPr>
              <a:t>Modulation</a:t>
            </a:r>
            <a:endParaRPr lang="en-US" sz="2400" b="1" i="1" dirty="0">
              <a:solidFill>
                <a:srgbClr val="FFC000"/>
              </a:solidFill>
              <a:effectLst>
                <a:outerShdw blurRad="38100" dist="38100" dir="2700000" algn="tl">
                  <a:srgbClr val="000000">
                    <a:alpha val="43137"/>
                  </a:srgbClr>
                </a:outerShdw>
              </a:effectLst>
              <a:latin typeface="Arial Black" panose="020B0A04020102020204" pitchFamily="34" charset="0"/>
            </a:endParaRPr>
          </a:p>
        </p:txBody>
      </p:sp>
      <p:sp>
        <p:nvSpPr>
          <p:cNvPr id="29" name="TextBox 28"/>
          <p:cNvSpPr txBox="1"/>
          <p:nvPr/>
        </p:nvSpPr>
        <p:spPr>
          <a:xfrm>
            <a:off x="118026" y="59168"/>
            <a:ext cx="8834059" cy="769441"/>
          </a:xfrm>
          <a:prstGeom prst="rect">
            <a:avLst/>
          </a:prstGeom>
          <a:noFill/>
        </p:spPr>
        <p:txBody>
          <a:bodyPr wrap="square" rtlCol="0">
            <a:spAutoFit/>
          </a:bodyPr>
          <a:lstStyle/>
          <a:p>
            <a:r>
              <a:rPr lang="en-US" sz="4400" dirty="0" smtClean="0">
                <a:latin typeface="Impact" panose="020B0806030902050204" pitchFamily="34" charset="0"/>
              </a:rPr>
              <a:t>2. Concept : Magnetic Stimulation</a:t>
            </a:r>
            <a:endParaRPr lang="en-US" sz="4400" dirty="0">
              <a:latin typeface="Impact" panose="020B0806030902050204" pitchFamily="34" charset="0"/>
              <a:cs typeface="Arial" panose="020B0604020202020204" pitchFamily="34" charset="0"/>
            </a:endParaRPr>
          </a:p>
        </p:txBody>
      </p:sp>
      <p:pic>
        <p:nvPicPr>
          <p:cNvPr id="77" name="그림 76"/>
          <p:cNvPicPr>
            <a:picLocks noChangeAspect="1"/>
          </p:cNvPicPr>
          <p:nvPr/>
        </p:nvPicPr>
        <p:blipFill rotWithShape="1">
          <a:blip r:embed="rId5">
            <a:duotone>
              <a:prstClr val="black"/>
              <a:schemeClr val="accent1">
                <a:tint val="45000"/>
                <a:satMod val="400000"/>
              </a:schemeClr>
            </a:duotone>
          </a:blip>
          <a:srcRect b="50244"/>
          <a:stretch/>
        </p:blipFill>
        <p:spPr>
          <a:xfrm>
            <a:off x="5277052" y="1837445"/>
            <a:ext cx="2645893" cy="1122351"/>
          </a:xfrm>
          <a:prstGeom prst="rect">
            <a:avLst/>
          </a:prstGeom>
        </p:spPr>
      </p:pic>
      <p:sp>
        <p:nvSpPr>
          <p:cNvPr id="6" name="직사각형 5"/>
          <p:cNvSpPr/>
          <p:nvPr/>
        </p:nvSpPr>
        <p:spPr>
          <a:xfrm>
            <a:off x="609600" y="2019417"/>
            <a:ext cx="3947473" cy="2554545"/>
          </a:xfrm>
          <a:prstGeom prst="rect">
            <a:avLst/>
          </a:prstGeom>
        </p:spPr>
        <p:txBody>
          <a:bodyPr wrap="square">
            <a:spAutoFit/>
          </a:bodyPr>
          <a:lstStyle/>
          <a:p>
            <a:pPr marL="457200" indent="-457200">
              <a:buFont typeface="Wingdings" panose="05000000000000000000" pitchFamily="2" charset="2"/>
              <a:buChar char="ü"/>
            </a:pPr>
            <a:r>
              <a:rPr lang="en-US" sz="3200" i="1" dirty="0" smtClean="0">
                <a:latin typeface="Impact" panose="020B0806030902050204" pitchFamily="34" charset="0"/>
              </a:rPr>
              <a:t>Non-invasive</a:t>
            </a:r>
          </a:p>
          <a:p>
            <a:pPr marL="457200" indent="-457200">
              <a:buFont typeface="Wingdings" panose="05000000000000000000" pitchFamily="2" charset="2"/>
              <a:buChar char="ü"/>
            </a:pPr>
            <a:endParaRPr lang="en-US" sz="3200" i="1" dirty="0" smtClean="0">
              <a:latin typeface="Impact" panose="020B0806030902050204" pitchFamily="34" charset="0"/>
            </a:endParaRPr>
          </a:p>
          <a:p>
            <a:pPr marL="457200" indent="-457200">
              <a:buFont typeface="Wingdings" panose="05000000000000000000" pitchFamily="2" charset="2"/>
              <a:buChar char="ü"/>
            </a:pPr>
            <a:r>
              <a:rPr lang="en-US" sz="3200" i="1" dirty="0" smtClean="0">
                <a:latin typeface="Impact" panose="020B0806030902050204" pitchFamily="34" charset="0"/>
              </a:rPr>
              <a:t>Remote Stimulation</a:t>
            </a:r>
          </a:p>
          <a:p>
            <a:pPr marL="457200" indent="-457200">
              <a:buFont typeface="Wingdings" panose="05000000000000000000" pitchFamily="2" charset="2"/>
              <a:buChar char="ü"/>
            </a:pPr>
            <a:endParaRPr lang="en-US" sz="3200" i="1" dirty="0" smtClean="0">
              <a:latin typeface="Impact" panose="020B0806030902050204" pitchFamily="34" charset="0"/>
            </a:endParaRPr>
          </a:p>
          <a:p>
            <a:pPr marL="457200" indent="-457200">
              <a:buFont typeface="Wingdings" panose="05000000000000000000" pitchFamily="2" charset="2"/>
              <a:buChar char="ü"/>
            </a:pPr>
            <a:r>
              <a:rPr lang="en-US" sz="3200" i="1" dirty="0" smtClean="0">
                <a:latin typeface="Impact" panose="020B0806030902050204" pitchFamily="34" charset="0"/>
              </a:rPr>
              <a:t>Human Application</a:t>
            </a:r>
            <a:endParaRPr lang="en-US" sz="3200" i="1" dirty="0">
              <a:latin typeface="Impact" panose="020B0806030902050204" pitchFamily="34" charset="0"/>
            </a:endParaRPr>
          </a:p>
        </p:txBody>
      </p:sp>
    </p:spTree>
    <p:extLst>
      <p:ext uri="{BB962C8B-B14F-4D97-AF65-F5344CB8AC3E}">
        <p14:creationId xmlns:p14="http://schemas.microsoft.com/office/powerpoint/2010/main" val="150959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anim calcmode="lin" valueType="num">
                                      <p:cBhvr>
                                        <p:cTn id="12" dur="500" fill="hold"/>
                                        <p:tgtEl>
                                          <p:spTgt spid="20"/>
                                        </p:tgtEl>
                                        <p:attrNameLst>
                                          <p:attrName>ppt_x</p:attrName>
                                        </p:attrNameLst>
                                      </p:cBhvr>
                                      <p:tavLst>
                                        <p:tav tm="0">
                                          <p:val>
                                            <p:strVal val="#ppt_x"/>
                                          </p:val>
                                        </p:tav>
                                        <p:tav tm="100000">
                                          <p:val>
                                            <p:strVal val="#ppt_x"/>
                                          </p:val>
                                        </p:tav>
                                      </p:tavLst>
                                    </p:anim>
                                    <p:anim calcmode="lin" valueType="num">
                                      <p:cBhvr>
                                        <p:cTn id="13" dur="5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heel(1)">
                                      <p:cBhvr>
                                        <p:cTn id="17" dur="500"/>
                                        <p:tgtEl>
                                          <p:spTgt spid="6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22" presetClass="entr" presetSubtype="1"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wipe(up)">
                                      <p:cBhvr>
                                        <p:cTn id="24" dur="500"/>
                                        <p:tgtEl>
                                          <p:spTgt spid="77"/>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up)">
                                      <p:cBhvr>
                                        <p:cTn id="28" dur="500"/>
                                        <p:tgtEl>
                                          <p:spTgt spid="6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5"/>
                                        </p:tgtEl>
                                        <p:attrNameLst>
                                          <p:attrName>style.visibility</p:attrName>
                                        </p:attrNameLst>
                                      </p:cBhvr>
                                      <p:to>
                                        <p:strVal val="visible"/>
                                      </p:to>
                                    </p:set>
                                    <p:animEffect transition="in" filter="fade">
                                      <p:cBhvr>
                                        <p:cTn id="35" dur="500"/>
                                        <p:tgtEl>
                                          <p:spTgt spid="145"/>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1024"/>
                                        </p:tgtEl>
                                        <p:attrNameLst>
                                          <p:attrName>style.visibility</p:attrName>
                                        </p:attrNameLst>
                                      </p:cBhvr>
                                      <p:to>
                                        <p:strVal val="visible"/>
                                      </p:to>
                                    </p:set>
                                    <p:animEffect transition="in" filter="wipe(up)">
                                      <p:cBhvr>
                                        <p:cTn id="39"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3" grpId="0"/>
      <p:bldP spid="14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026" y="59168"/>
            <a:ext cx="8834059" cy="769441"/>
          </a:xfrm>
          <a:prstGeom prst="rect">
            <a:avLst/>
          </a:prstGeom>
          <a:noFill/>
        </p:spPr>
        <p:txBody>
          <a:bodyPr wrap="square" rtlCol="0">
            <a:spAutoFit/>
          </a:bodyPr>
          <a:lstStyle/>
          <a:p>
            <a:r>
              <a:rPr lang="en-US" sz="4400" smtClean="0">
                <a:latin typeface="Impact" panose="020B0806030902050204" pitchFamily="34" charset="0"/>
              </a:rPr>
              <a:t>3. Previous Study</a:t>
            </a:r>
            <a:endParaRPr lang="en-US" sz="4400" dirty="0">
              <a:latin typeface="Impact" panose="020B0806030902050204" pitchFamily="34" charset="0"/>
            </a:endParaRPr>
          </a:p>
        </p:txBody>
      </p:sp>
      <p:grpSp>
        <p:nvGrpSpPr>
          <p:cNvPr id="32" name="그룹 31"/>
          <p:cNvGrpSpPr/>
          <p:nvPr/>
        </p:nvGrpSpPr>
        <p:grpSpPr>
          <a:xfrm>
            <a:off x="4777180" y="1005840"/>
            <a:ext cx="3983515" cy="5241903"/>
            <a:chOff x="4777180" y="1005840"/>
            <a:chExt cx="3983515" cy="5241903"/>
          </a:xfrm>
        </p:grpSpPr>
        <p:sp>
          <p:nvSpPr>
            <p:cNvPr id="52" name="모서리가 둥근 직사각형 51"/>
            <p:cNvSpPr/>
            <p:nvPr/>
          </p:nvSpPr>
          <p:spPr>
            <a:xfrm>
              <a:off x="4777180" y="1005840"/>
              <a:ext cx="3983515" cy="5241903"/>
            </a:xfrm>
            <a:prstGeom prst="roundRect">
              <a:avLst>
                <a:gd name="adj" fmla="val 7221"/>
              </a:avLst>
            </a:prstGeom>
            <a:solidFill>
              <a:schemeClr val="bg2">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rPr>
                <a:t>Astrocyte</a:t>
              </a: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r>
                <a:rPr lang="en-US" sz="2000"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Sleep </a:t>
              </a:r>
              <a:r>
                <a:rPr lang="en-U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modulators in the brain through ATP release</a:t>
              </a:r>
            </a:p>
            <a:p>
              <a:endParaRPr lang="en-US" sz="2000" dirty="0">
                <a:solidFill>
                  <a:srgbClr val="FFC000"/>
                </a:solidFill>
              </a:endParaRPr>
            </a:p>
          </p:txBody>
        </p:sp>
        <p:grpSp>
          <p:nvGrpSpPr>
            <p:cNvPr id="54" name="그룹 53"/>
            <p:cNvGrpSpPr/>
            <p:nvPr/>
          </p:nvGrpSpPr>
          <p:grpSpPr>
            <a:xfrm>
              <a:off x="5628045" y="1619297"/>
              <a:ext cx="2246128" cy="1984877"/>
              <a:chOff x="586689" y="4695867"/>
              <a:chExt cx="2017692" cy="1864752"/>
            </a:xfrm>
          </p:grpSpPr>
          <p:pic>
            <p:nvPicPr>
              <p:cNvPr id="55" name="그림 54" descr="화면 캡처"/>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856" y="4695867"/>
                <a:ext cx="1804270" cy="1577240"/>
              </a:xfrm>
              <a:prstGeom prst="rect">
                <a:avLst/>
              </a:prstGeom>
              <a:ln>
                <a:noFill/>
              </a:ln>
              <a:effectLst>
                <a:outerShdw blurRad="190500" algn="tl" rotWithShape="0">
                  <a:srgbClr val="000000">
                    <a:alpha val="70000"/>
                  </a:srgbClr>
                </a:outerShdw>
              </a:effectLst>
            </p:spPr>
          </p:pic>
          <p:sp>
            <p:nvSpPr>
              <p:cNvPr id="56" name="TextBox 55"/>
              <p:cNvSpPr txBox="1"/>
              <p:nvPr/>
            </p:nvSpPr>
            <p:spPr>
              <a:xfrm>
                <a:off x="586689" y="6271469"/>
                <a:ext cx="2017692" cy="289150"/>
              </a:xfrm>
              <a:prstGeom prst="rect">
                <a:avLst/>
              </a:prstGeom>
              <a:noFill/>
            </p:spPr>
            <p:txBody>
              <a:bodyPr wrap="none" rtlCol="0">
                <a:spAutoFit/>
              </a:bodyPr>
              <a:lstStyle/>
              <a:p>
                <a:pPr algn="ctr"/>
                <a:r>
                  <a:rPr lang="en-US" sz="1400" dirty="0" err="1" smtClean="0">
                    <a:latin typeface="Times New Roman" panose="02020603050405020304" pitchFamily="18" charset="0"/>
                    <a:cs typeface="Times New Roman" panose="02020603050405020304" pitchFamily="18" charset="0"/>
                  </a:rPr>
                  <a:t>Pascual</a:t>
                </a:r>
                <a:r>
                  <a:rPr lang="en-US" sz="1400" dirty="0" smtClean="0">
                    <a:latin typeface="Times New Roman" panose="02020603050405020304" pitchFamily="18" charset="0"/>
                    <a:cs typeface="Times New Roman" panose="02020603050405020304" pitchFamily="18" charset="0"/>
                  </a:rPr>
                  <a:t> et al. </a:t>
                </a:r>
                <a:r>
                  <a:rPr lang="en-US" sz="1400" i="1" dirty="0" smtClean="0">
                    <a:latin typeface="Times New Roman" panose="02020603050405020304" pitchFamily="18" charset="0"/>
                    <a:cs typeface="Times New Roman" panose="02020603050405020304" pitchFamily="18" charset="0"/>
                  </a:rPr>
                  <a:t>Science </a:t>
                </a:r>
                <a:r>
                  <a:rPr lang="en-US" sz="1400" dirty="0" smtClean="0">
                    <a:latin typeface="Times New Roman" panose="02020603050405020304" pitchFamily="18" charset="0"/>
                    <a:cs typeface="Times New Roman" panose="02020603050405020304" pitchFamily="18" charset="0"/>
                  </a:rPr>
                  <a:t>(2005)</a:t>
                </a:r>
              </a:p>
            </p:txBody>
          </p:sp>
        </p:grpSp>
        <p:grpSp>
          <p:nvGrpSpPr>
            <p:cNvPr id="57" name="그룹 56"/>
            <p:cNvGrpSpPr/>
            <p:nvPr/>
          </p:nvGrpSpPr>
          <p:grpSpPr>
            <a:xfrm>
              <a:off x="5781449" y="3555788"/>
              <a:ext cx="2241063" cy="1819083"/>
              <a:chOff x="2988310" y="4851626"/>
              <a:chExt cx="2013142" cy="1708993"/>
            </a:xfrm>
          </p:grpSpPr>
          <p:sp>
            <p:nvSpPr>
              <p:cNvPr id="58" name="TextBox 57"/>
              <p:cNvSpPr txBox="1"/>
              <p:nvPr/>
            </p:nvSpPr>
            <p:spPr>
              <a:xfrm>
                <a:off x="2988310" y="6271469"/>
                <a:ext cx="2013142" cy="289150"/>
              </a:xfrm>
              <a:prstGeom prst="rect">
                <a:avLst/>
              </a:prstGeom>
              <a:noFill/>
            </p:spPr>
            <p:txBody>
              <a:bodyPr wrap="none" rtlCol="0">
                <a:spAutoFit/>
              </a:bodyPr>
              <a:lstStyle/>
              <a:p>
                <a:pPr algn="ctr"/>
                <a:r>
                  <a:rPr lang="en-US" sz="1400" dirty="0" err="1" smtClean="0">
                    <a:latin typeface="Times New Roman" panose="02020603050405020304" pitchFamily="18" charset="0"/>
                    <a:cs typeface="Times New Roman" panose="02020603050405020304" pitchFamily="18" charset="0"/>
                  </a:rPr>
                  <a:t>Halassa</a:t>
                </a:r>
                <a:r>
                  <a:rPr lang="en-US" sz="1400" dirty="0" smtClean="0">
                    <a:latin typeface="Times New Roman" panose="02020603050405020304" pitchFamily="18" charset="0"/>
                    <a:cs typeface="Times New Roman" panose="02020603050405020304" pitchFamily="18" charset="0"/>
                  </a:rPr>
                  <a:t> et al. </a:t>
                </a:r>
                <a:r>
                  <a:rPr lang="en-US" sz="1400" i="1" dirty="0" smtClean="0">
                    <a:latin typeface="Times New Roman" panose="02020603050405020304" pitchFamily="18" charset="0"/>
                    <a:cs typeface="Times New Roman" panose="02020603050405020304" pitchFamily="18" charset="0"/>
                  </a:rPr>
                  <a:t>Neuron</a:t>
                </a:r>
                <a:r>
                  <a:rPr lang="en-US" sz="1400" dirty="0" smtClean="0">
                    <a:latin typeface="Times New Roman" panose="02020603050405020304" pitchFamily="18" charset="0"/>
                    <a:cs typeface="Times New Roman" panose="02020603050405020304" pitchFamily="18" charset="0"/>
                  </a:rPr>
                  <a:t> (2008)</a:t>
                </a:r>
                <a:endParaRPr lang="en-US" sz="1400" dirty="0">
                  <a:latin typeface="Times New Roman" panose="02020603050405020304" pitchFamily="18" charset="0"/>
                  <a:cs typeface="Times New Roman" panose="02020603050405020304" pitchFamily="18" charset="0"/>
                </a:endParaRPr>
              </a:p>
            </p:txBody>
          </p:sp>
          <p:sp>
            <p:nvSpPr>
              <p:cNvPr id="59" name="TextBox 58"/>
              <p:cNvSpPr txBox="1"/>
              <p:nvPr/>
            </p:nvSpPr>
            <p:spPr>
              <a:xfrm>
                <a:off x="3406804" y="4851626"/>
                <a:ext cx="945820" cy="318065"/>
              </a:xfrm>
              <a:prstGeom prst="rect">
                <a:avLst/>
              </a:prstGeom>
              <a:noFill/>
            </p:spPr>
            <p:txBody>
              <a:bodyPr wrap="square" rtlCol="0">
                <a:spAutoFit/>
              </a:bodyPr>
              <a:lstStyle/>
              <a:p>
                <a:r>
                  <a:rPr lang="en-US" sz="1600" b="1" dirty="0" smtClean="0">
                    <a:solidFill>
                      <a:srgbClr val="FFC000"/>
                    </a:solidFill>
                    <a:latin typeface="Times New Roman" panose="02020603050405020304" pitchFamily="18" charset="0"/>
                    <a:cs typeface="Times New Roman" panose="02020603050405020304" pitchFamily="18" charset="0"/>
                  </a:rPr>
                  <a:t>Astrocyte</a:t>
                </a:r>
                <a:endParaRPr lang="en-US" sz="1600" b="1" dirty="0">
                  <a:solidFill>
                    <a:srgbClr val="FFC000"/>
                  </a:solidFill>
                  <a:latin typeface="Times New Roman" panose="02020603050405020304" pitchFamily="18" charset="0"/>
                  <a:cs typeface="Times New Roman" panose="02020603050405020304" pitchFamily="18" charset="0"/>
                </a:endParaRPr>
              </a:p>
            </p:txBody>
          </p:sp>
          <p:sp>
            <p:nvSpPr>
              <p:cNvPr id="60" name="TextBox 59"/>
              <p:cNvSpPr txBox="1"/>
              <p:nvPr/>
            </p:nvSpPr>
            <p:spPr>
              <a:xfrm>
                <a:off x="3604155" y="5924958"/>
                <a:ext cx="592163" cy="318065"/>
              </a:xfrm>
              <a:prstGeom prst="rect">
                <a:avLst/>
              </a:prstGeom>
              <a:noFill/>
            </p:spPr>
            <p:txBody>
              <a:bodyPr wrap="square" rtlCol="0">
                <a:spAutoFit/>
              </a:bodyPr>
              <a:lstStyle/>
              <a:p>
                <a:r>
                  <a:rPr lang="en-US" sz="1600" b="1" dirty="0" smtClean="0">
                    <a:solidFill>
                      <a:srgbClr val="FFC000"/>
                    </a:solidFill>
                    <a:latin typeface="Times New Roman" panose="02020603050405020304" pitchFamily="18" charset="0"/>
                    <a:cs typeface="Times New Roman" panose="02020603050405020304" pitchFamily="18" charset="0"/>
                  </a:rPr>
                  <a:t>Sleep</a:t>
                </a:r>
                <a:endParaRPr lang="en-US" sz="1600" b="1" dirty="0">
                  <a:solidFill>
                    <a:srgbClr val="FFC000"/>
                  </a:solidFill>
                  <a:latin typeface="Times New Roman" panose="02020603050405020304" pitchFamily="18" charset="0"/>
                  <a:cs typeface="Times New Roman" panose="02020603050405020304" pitchFamily="18" charset="0"/>
                </a:endParaRPr>
              </a:p>
            </p:txBody>
          </p:sp>
          <p:grpSp>
            <p:nvGrpSpPr>
              <p:cNvPr id="61" name="그룹 60"/>
              <p:cNvGrpSpPr/>
              <p:nvPr/>
            </p:nvGrpSpPr>
            <p:grpSpPr>
              <a:xfrm>
                <a:off x="3895113" y="5200129"/>
                <a:ext cx="0" cy="782973"/>
                <a:chOff x="5458690" y="4726104"/>
                <a:chExt cx="0" cy="782973"/>
              </a:xfrm>
            </p:grpSpPr>
            <p:cxnSp>
              <p:nvCxnSpPr>
                <p:cNvPr id="63" name="직선 화살표 연결선 62"/>
                <p:cNvCxnSpPr/>
                <p:nvPr/>
              </p:nvCxnSpPr>
              <p:spPr>
                <a:xfrm>
                  <a:off x="5458690" y="4726104"/>
                  <a:ext cx="0" cy="274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p:nvPr/>
              </p:nvCxnSpPr>
              <p:spPr>
                <a:xfrm>
                  <a:off x="5458690" y="5234398"/>
                  <a:ext cx="0" cy="274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3628601" y="5397235"/>
                <a:ext cx="567717" cy="318065"/>
              </a:xfrm>
              <a:prstGeom prst="rect">
                <a:avLst/>
              </a:prstGeom>
              <a:noFill/>
            </p:spPr>
            <p:txBody>
              <a:bodyPr wrap="square" rtlCol="0">
                <a:spAutoFit/>
              </a:bodyPr>
              <a:lstStyle/>
              <a:p>
                <a:r>
                  <a:rPr lang="en-US" sz="1600" b="1" dirty="0" smtClean="0">
                    <a:solidFill>
                      <a:srgbClr val="FFC000"/>
                    </a:solidFill>
                    <a:latin typeface="Times New Roman" panose="02020603050405020304" pitchFamily="18" charset="0"/>
                    <a:cs typeface="Times New Roman" panose="02020603050405020304" pitchFamily="18" charset="0"/>
                  </a:rPr>
                  <a:t>ATP</a:t>
                </a:r>
                <a:endParaRPr lang="en-US" sz="1600" b="1" dirty="0">
                  <a:solidFill>
                    <a:srgbClr val="FFC000"/>
                  </a:solidFill>
                  <a:latin typeface="Times New Roman" panose="02020603050405020304" pitchFamily="18" charset="0"/>
                  <a:cs typeface="Times New Roman" panose="02020603050405020304" pitchFamily="18" charset="0"/>
                </a:endParaRPr>
              </a:p>
            </p:txBody>
          </p:sp>
        </p:grpSp>
      </p:grpSp>
      <p:grpSp>
        <p:nvGrpSpPr>
          <p:cNvPr id="33" name="그룹 32"/>
          <p:cNvGrpSpPr/>
          <p:nvPr/>
        </p:nvGrpSpPr>
        <p:grpSpPr>
          <a:xfrm>
            <a:off x="455852" y="1005840"/>
            <a:ext cx="3983515" cy="5241903"/>
            <a:chOff x="455852" y="1005840"/>
            <a:chExt cx="3983515" cy="5241903"/>
          </a:xfrm>
        </p:grpSpPr>
        <p:sp>
          <p:nvSpPr>
            <p:cNvPr id="3" name="모서리가 둥근 직사각형 2"/>
            <p:cNvSpPr/>
            <p:nvPr/>
          </p:nvSpPr>
          <p:spPr>
            <a:xfrm>
              <a:off x="455852" y="1005840"/>
              <a:ext cx="3983515" cy="5241903"/>
            </a:xfrm>
            <a:prstGeom prst="roundRect">
              <a:avLst>
                <a:gd name="adj" fmla="val 7221"/>
              </a:avLst>
            </a:prstGeom>
            <a:solidFill>
              <a:schemeClr val="bg2">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dirty="0" err="1" smtClean="0">
                  <a:solidFill>
                    <a:schemeClr val="tx1"/>
                  </a:solidFill>
                  <a:effectLst>
                    <a:outerShdw blurRad="38100" dist="38100" dir="2700000" algn="tl">
                      <a:srgbClr val="000000">
                        <a:alpha val="43137"/>
                      </a:srgbClr>
                    </a:outerShdw>
                  </a:effectLst>
                  <a:latin typeface="Impact" panose="020B0806030902050204" pitchFamily="34" charset="0"/>
                </a:rPr>
                <a:t>Magnetogenetics</a:t>
              </a:r>
              <a:r>
                <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rPr>
                <a:t> </a:t>
              </a: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endParaRPr lang="en-US" sz="2800" dirty="0">
                <a:solidFill>
                  <a:schemeClr val="tx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a:p>
              <a:r>
                <a:rPr lang="en-US" sz="2000"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Modulates biological system with magnetic field</a:t>
              </a:r>
              <a:r>
                <a:rPr lang="en-US" sz="2000" dirty="0" smtClean="0">
                  <a:solidFill>
                    <a:srgbClr val="FFC000"/>
                  </a:solidFill>
                  <a:latin typeface="Arial" panose="020B0604020202020204" pitchFamily="34" charset="0"/>
                  <a:cs typeface="Arial" panose="020B0604020202020204" pitchFamily="34" charset="0"/>
                </a:rPr>
                <a:t> </a:t>
              </a:r>
              <a:endParaRPr lang="en-US" sz="2000" dirty="0">
                <a:solidFill>
                  <a:srgbClr val="FFC000"/>
                </a:solidFill>
                <a:latin typeface="Arial" panose="020B0604020202020204" pitchFamily="34" charset="0"/>
                <a:cs typeface="Arial" panose="020B0604020202020204" pitchFamily="34" charset="0"/>
              </a:endParaRPr>
            </a:p>
          </p:txBody>
        </p:sp>
        <p:sp>
          <p:nvSpPr>
            <p:cNvPr id="66" name="TextBox 65"/>
            <p:cNvSpPr txBox="1"/>
            <p:nvPr/>
          </p:nvSpPr>
          <p:spPr>
            <a:xfrm>
              <a:off x="1328045" y="5084896"/>
              <a:ext cx="2818399" cy="307777"/>
            </a:xfrm>
            <a:prstGeom prst="rect">
              <a:avLst/>
            </a:prstGeom>
            <a:noFill/>
          </p:spPr>
          <p:txBody>
            <a:bodyPr wrap="none" rtlCol="0">
              <a:spAutoFit/>
            </a:bodyPr>
            <a:lstStyle/>
            <a:p>
              <a:pPr algn="ctr"/>
              <a:r>
                <a:rPr lang="en-US" sz="1400" dirty="0" err="1" smtClean="0">
                  <a:latin typeface="Times New Roman" panose="02020603050405020304" pitchFamily="18" charset="0"/>
                  <a:cs typeface="Times New Roman" panose="02020603050405020304" pitchFamily="18" charset="0"/>
                </a:rPr>
                <a:t>Knopfel</a:t>
              </a:r>
              <a:r>
                <a:rPr lang="en-US" sz="1400" dirty="0" smtClean="0">
                  <a:latin typeface="Times New Roman" panose="02020603050405020304" pitchFamily="18" charset="0"/>
                  <a:cs typeface="Times New Roman" panose="02020603050405020304" pitchFamily="18" charset="0"/>
                </a:rPr>
                <a:t> et al. </a:t>
              </a:r>
              <a:r>
                <a:rPr lang="en-US" sz="1400" i="1" dirty="0" smtClean="0">
                  <a:latin typeface="Times New Roman" panose="02020603050405020304" pitchFamily="18" charset="0"/>
                  <a:cs typeface="Times New Roman" panose="02020603050405020304" pitchFamily="18" charset="0"/>
                </a:rPr>
                <a:t>Nat. Nanotech.</a:t>
              </a:r>
              <a:r>
                <a:rPr lang="en-US" sz="1400" dirty="0" smtClean="0">
                  <a:latin typeface="Times New Roman" panose="02020603050405020304" pitchFamily="18" charset="0"/>
                  <a:cs typeface="Times New Roman" panose="02020603050405020304" pitchFamily="18" charset="0"/>
                </a:rPr>
                <a:t> (2010)</a:t>
              </a:r>
              <a:endParaRPr lang="en-US" sz="1400" dirty="0">
                <a:latin typeface="Times New Roman" panose="02020603050405020304" pitchFamily="18" charset="0"/>
                <a:cs typeface="Times New Roman" panose="02020603050405020304" pitchFamily="18" charset="0"/>
              </a:endParaRPr>
            </a:p>
          </p:txBody>
        </p:sp>
        <p:pic>
          <p:nvPicPr>
            <p:cNvPr id="31" name="그림 30"/>
            <p:cNvPicPr>
              <a:picLocks noChangeAspect="1"/>
            </p:cNvPicPr>
            <p:nvPr/>
          </p:nvPicPr>
          <p:blipFill>
            <a:blip r:embed="rId4"/>
            <a:stretch>
              <a:fillRect/>
            </a:stretch>
          </p:blipFill>
          <p:spPr>
            <a:xfrm>
              <a:off x="1325155" y="1628425"/>
              <a:ext cx="1989465" cy="3367856"/>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115848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026" y="59168"/>
            <a:ext cx="8834059" cy="769441"/>
          </a:xfrm>
          <a:prstGeom prst="rect">
            <a:avLst/>
          </a:prstGeom>
          <a:noFill/>
        </p:spPr>
        <p:txBody>
          <a:bodyPr wrap="square" rtlCol="0">
            <a:spAutoFit/>
          </a:bodyPr>
          <a:lstStyle/>
          <a:p>
            <a:r>
              <a:rPr lang="en-US" sz="4400" dirty="0" smtClean="0">
                <a:latin typeface="Impact" panose="020B0806030902050204" pitchFamily="34" charset="0"/>
              </a:rPr>
              <a:t>4. Hypothesis</a:t>
            </a:r>
            <a:endParaRPr lang="en-US" sz="4400" dirty="0">
              <a:latin typeface="Impact" panose="020B0806030902050204" pitchFamily="34" charset="0"/>
            </a:endParaRPr>
          </a:p>
        </p:txBody>
      </p:sp>
      <p:sp>
        <p:nvSpPr>
          <p:cNvPr id="39" name="모서리가 둥근 직사각형 38"/>
          <p:cNvSpPr/>
          <p:nvPr/>
        </p:nvSpPr>
        <p:spPr>
          <a:xfrm>
            <a:off x="905462" y="1515021"/>
            <a:ext cx="3532146" cy="1024587"/>
          </a:xfrm>
          <a:prstGeom prst="roundRect">
            <a:avLst>
              <a:gd name="adj" fmla="val 32011"/>
            </a:avLst>
          </a:prstGeom>
          <a:solidFill>
            <a:schemeClr val="bg2">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chemeClr val="tx1"/>
                </a:solidFill>
                <a:effectLst>
                  <a:outerShdw blurRad="38100" dist="38100" dir="2700000" algn="tl">
                    <a:srgbClr val="000000">
                      <a:alpha val="43137"/>
                    </a:srgbClr>
                  </a:outerShdw>
                </a:effectLst>
                <a:latin typeface="Impact" panose="020B0806030902050204" pitchFamily="34" charset="0"/>
              </a:rPr>
              <a:t>Magnetogenetics</a:t>
            </a:r>
            <a:r>
              <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rPr>
              <a:t> </a:t>
            </a:r>
          </a:p>
        </p:txBody>
      </p:sp>
      <p:sp>
        <p:nvSpPr>
          <p:cNvPr id="40" name="모서리가 둥근 직사각형 39"/>
          <p:cNvSpPr/>
          <p:nvPr/>
        </p:nvSpPr>
        <p:spPr>
          <a:xfrm>
            <a:off x="905462" y="3824326"/>
            <a:ext cx="3532146" cy="1024587"/>
          </a:xfrm>
          <a:prstGeom prst="roundRect">
            <a:avLst>
              <a:gd name="adj" fmla="val 32011"/>
            </a:avLst>
          </a:prstGeom>
          <a:solidFill>
            <a:schemeClr val="bg2">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effectLst>
                  <a:outerShdw blurRad="38100" dist="38100" dir="2700000" algn="tl">
                    <a:srgbClr val="000000">
                      <a:alpha val="43137"/>
                    </a:srgbClr>
                  </a:outerShdw>
                </a:effectLst>
                <a:latin typeface="Impact" panose="020B0806030902050204" pitchFamily="34" charset="0"/>
              </a:rPr>
              <a:t>Astrocytes </a:t>
            </a:r>
          </a:p>
        </p:txBody>
      </p:sp>
      <p:grpSp>
        <p:nvGrpSpPr>
          <p:cNvPr id="12" name="그룹 11"/>
          <p:cNvGrpSpPr/>
          <p:nvPr/>
        </p:nvGrpSpPr>
        <p:grpSpPr>
          <a:xfrm>
            <a:off x="2350621" y="1442213"/>
            <a:ext cx="6029539" cy="3373054"/>
            <a:chOff x="2350621" y="2170976"/>
            <a:chExt cx="6029539" cy="3373054"/>
          </a:xfrm>
        </p:grpSpPr>
        <p:grpSp>
          <p:nvGrpSpPr>
            <p:cNvPr id="25" name="그룹 24"/>
            <p:cNvGrpSpPr/>
            <p:nvPr/>
          </p:nvGrpSpPr>
          <p:grpSpPr>
            <a:xfrm>
              <a:off x="6103534" y="2170976"/>
              <a:ext cx="2276626" cy="3373054"/>
              <a:chOff x="6457456" y="2200835"/>
              <a:chExt cx="2229344" cy="3487838"/>
            </a:xfrm>
          </p:grpSpPr>
          <p:grpSp>
            <p:nvGrpSpPr>
              <p:cNvPr id="26" name="그룹 25"/>
              <p:cNvGrpSpPr/>
              <p:nvPr/>
            </p:nvGrpSpPr>
            <p:grpSpPr>
              <a:xfrm>
                <a:off x="6457456" y="2200835"/>
                <a:ext cx="2160256" cy="3487838"/>
                <a:chOff x="6457456" y="2200835"/>
                <a:chExt cx="2160256" cy="3487838"/>
              </a:xfrm>
            </p:grpSpPr>
            <p:sp>
              <p:nvSpPr>
                <p:cNvPr id="29" name="TextBox 28"/>
                <p:cNvSpPr txBox="1"/>
                <p:nvPr/>
              </p:nvSpPr>
              <p:spPr>
                <a:xfrm>
                  <a:off x="6487300" y="5147648"/>
                  <a:ext cx="2130412" cy="541025"/>
                </a:xfrm>
                <a:prstGeom prst="rect">
                  <a:avLst/>
                </a:prstGeom>
                <a:noFill/>
              </p:spPr>
              <p:txBody>
                <a:bodyPr wrap="none" rtlCol="0">
                  <a:spAutoFit/>
                </a:bodyPr>
                <a:lstStyle/>
                <a:p>
                  <a:pPr algn="ctr"/>
                  <a:r>
                    <a:rPr lang="en-US" sz="2800" dirty="0" smtClean="0">
                      <a:latin typeface="Impact" panose="020B0806030902050204" pitchFamily="34" charset="0"/>
                      <a:cs typeface="Times New Roman" panose="02020603050405020304" pitchFamily="18" charset="0"/>
                    </a:rPr>
                    <a:t>Control Sleep</a:t>
                  </a:r>
                </a:p>
              </p:txBody>
            </p:sp>
            <p:grpSp>
              <p:nvGrpSpPr>
                <p:cNvPr id="32" name="그룹 31"/>
                <p:cNvGrpSpPr/>
                <p:nvPr/>
              </p:nvGrpSpPr>
              <p:grpSpPr>
                <a:xfrm>
                  <a:off x="6457456" y="2200835"/>
                  <a:ext cx="2068665" cy="2809286"/>
                  <a:chOff x="240996" y="1209712"/>
                  <a:chExt cx="2488609" cy="3379580"/>
                </a:xfrm>
              </p:grpSpPr>
              <p:sp>
                <p:nvSpPr>
                  <p:cNvPr id="33" name="TextBox 32"/>
                  <p:cNvSpPr txBox="1"/>
                  <p:nvPr/>
                </p:nvSpPr>
                <p:spPr>
                  <a:xfrm>
                    <a:off x="684157" y="1209712"/>
                    <a:ext cx="676488" cy="444307"/>
                  </a:xfrm>
                  <a:prstGeom prst="rect">
                    <a:avLst/>
                  </a:prstGeom>
                  <a:noFill/>
                </p:spPr>
                <p:txBody>
                  <a:bodyPr wrap="none" rtlCol="0">
                    <a:spAutoFit/>
                  </a:bodyPr>
                  <a:lstStyle/>
                  <a:p>
                    <a:r>
                      <a:rPr lang="en-US" i="1" dirty="0" smtClean="0">
                        <a:solidFill>
                          <a:schemeClr val="tx1">
                            <a:lumMod val="50000"/>
                          </a:schemeClr>
                        </a:solidFill>
                        <a:latin typeface="Arial Black" panose="020B0A04020102020204" pitchFamily="34" charset="0"/>
                      </a:rPr>
                      <a:t>Off</a:t>
                    </a:r>
                    <a:endParaRPr lang="en-US" i="1" dirty="0">
                      <a:solidFill>
                        <a:schemeClr val="tx1">
                          <a:lumMod val="50000"/>
                        </a:schemeClr>
                      </a:solidFill>
                      <a:latin typeface="Arial Black" panose="020B0A04020102020204" pitchFamily="34" charset="0"/>
                    </a:endParaRPr>
                  </a:p>
                </p:txBody>
              </p:sp>
              <p:sp>
                <p:nvSpPr>
                  <p:cNvPr id="34" name="TextBox 33"/>
                  <p:cNvSpPr txBox="1"/>
                  <p:nvPr/>
                </p:nvSpPr>
                <p:spPr>
                  <a:xfrm>
                    <a:off x="1904043" y="1209713"/>
                    <a:ext cx="638692" cy="444307"/>
                  </a:xfrm>
                  <a:prstGeom prst="rect">
                    <a:avLst/>
                  </a:prstGeom>
                  <a:noFill/>
                </p:spPr>
                <p:txBody>
                  <a:bodyPr wrap="none" rtlCol="0">
                    <a:spAutoFit/>
                  </a:bodyPr>
                  <a:lstStyle/>
                  <a:p>
                    <a:r>
                      <a:rPr lang="en-US" i="1" dirty="0" smtClean="0">
                        <a:solidFill>
                          <a:srgbClr val="92D050"/>
                        </a:solidFill>
                        <a:latin typeface="Arial Black" panose="020B0A04020102020204" pitchFamily="34" charset="0"/>
                      </a:rPr>
                      <a:t>On</a:t>
                    </a:r>
                    <a:endParaRPr lang="en-US" i="1" dirty="0">
                      <a:solidFill>
                        <a:srgbClr val="92D050"/>
                      </a:solidFill>
                      <a:latin typeface="Arial Black" panose="020B0A04020102020204" pitchFamily="34" charset="0"/>
                    </a:endParaRPr>
                  </a:p>
                </p:txBody>
              </p:sp>
              <p:sp>
                <p:nvSpPr>
                  <p:cNvPr id="35" name="TextBox 34"/>
                  <p:cNvSpPr txBox="1"/>
                  <p:nvPr/>
                </p:nvSpPr>
                <p:spPr>
                  <a:xfrm>
                    <a:off x="240996" y="4144986"/>
                    <a:ext cx="1243214" cy="444306"/>
                  </a:xfrm>
                  <a:prstGeom prst="rect">
                    <a:avLst/>
                  </a:prstGeom>
                  <a:noFill/>
                </p:spPr>
                <p:txBody>
                  <a:bodyPr wrap="none" rtlCol="0">
                    <a:spAutoFit/>
                  </a:bodyPr>
                  <a:lstStyle/>
                  <a:p>
                    <a:r>
                      <a:rPr lang="en-US" i="1" dirty="0" smtClean="0">
                        <a:solidFill>
                          <a:schemeClr val="tx1">
                            <a:lumMod val="50000"/>
                          </a:schemeClr>
                        </a:solidFill>
                        <a:latin typeface="Arial Black" panose="020B0A04020102020204" pitchFamily="34" charset="0"/>
                      </a:rPr>
                      <a:t>Awake</a:t>
                    </a:r>
                    <a:endParaRPr lang="en-US" i="1" dirty="0">
                      <a:solidFill>
                        <a:schemeClr val="tx1">
                          <a:lumMod val="50000"/>
                        </a:schemeClr>
                      </a:solidFill>
                      <a:latin typeface="Arial Black" panose="020B0A04020102020204" pitchFamily="34" charset="0"/>
                    </a:endParaRPr>
                  </a:p>
                </p:txBody>
              </p:sp>
              <p:sp>
                <p:nvSpPr>
                  <p:cNvPr id="36" name="TextBox 35"/>
                  <p:cNvSpPr txBox="1"/>
                  <p:nvPr/>
                </p:nvSpPr>
                <p:spPr>
                  <a:xfrm>
                    <a:off x="1658948" y="4138386"/>
                    <a:ext cx="1070657" cy="444306"/>
                  </a:xfrm>
                  <a:prstGeom prst="rect">
                    <a:avLst/>
                  </a:prstGeom>
                  <a:noFill/>
                </p:spPr>
                <p:txBody>
                  <a:bodyPr wrap="none" rtlCol="0">
                    <a:spAutoFit/>
                  </a:bodyPr>
                  <a:lstStyle/>
                  <a:p>
                    <a:r>
                      <a:rPr lang="en-US" i="1" dirty="0" smtClean="0">
                        <a:solidFill>
                          <a:srgbClr val="92D050"/>
                        </a:solidFill>
                        <a:latin typeface="Arial Black" panose="020B0A04020102020204" pitchFamily="34" charset="0"/>
                      </a:rPr>
                      <a:t>Sleep</a:t>
                    </a:r>
                    <a:endParaRPr lang="en-US" i="1" dirty="0">
                      <a:solidFill>
                        <a:srgbClr val="92D050"/>
                      </a:solidFill>
                      <a:latin typeface="Arial Black" panose="020B0A04020102020204" pitchFamily="34" charset="0"/>
                    </a:endParaRPr>
                  </a:p>
                </p:txBody>
              </p:sp>
            </p:grpSp>
          </p:grpSp>
          <p:pic>
            <p:nvPicPr>
              <p:cNvPr id="27" name="그림 26"/>
              <p:cNvPicPr>
                <a:picLocks noChangeAspect="1"/>
              </p:cNvPicPr>
              <p:nvPr/>
            </p:nvPicPr>
            <p:blipFill rotWithShape="1">
              <a:blip r:embed="rId3"/>
              <a:srcRect l="3163" r="1295"/>
              <a:stretch/>
            </p:blipFill>
            <p:spPr>
              <a:xfrm>
                <a:off x="6461760" y="2616744"/>
                <a:ext cx="2225040" cy="2024047"/>
              </a:xfrm>
              <a:prstGeom prst="rect">
                <a:avLst/>
              </a:prstGeom>
            </p:spPr>
          </p:pic>
        </p:grpSp>
        <p:sp>
          <p:nvSpPr>
            <p:cNvPr id="42" name="오른쪽 화살표 41"/>
            <p:cNvSpPr/>
            <p:nvPr/>
          </p:nvSpPr>
          <p:spPr>
            <a:xfrm>
              <a:off x="4733875" y="2956958"/>
              <a:ext cx="1068998" cy="1786932"/>
            </a:xfrm>
            <a:prstGeom prst="rightArrow">
              <a:avLst>
                <a:gd name="adj1" fmla="val 50000"/>
                <a:gd name="adj2" fmla="val 56092"/>
              </a:avLst>
            </a:prstGeom>
            <a:gradFill flip="none" rotWithShape="1">
              <a:gsLst>
                <a:gs pos="0">
                  <a:schemeClr val="bg1"/>
                </a:gs>
                <a:gs pos="48000">
                  <a:schemeClr val="accent3">
                    <a:lumMod val="97000"/>
                    <a:lumOff val="3000"/>
                  </a:schemeClr>
                </a:gs>
                <a:gs pos="100000">
                  <a:schemeClr val="accent3">
                    <a:lumMod val="60000"/>
                    <a:lumOff val="40000"/>
                  </a:schemeClr>
                </a:gs>
              </a:gsLst>
              <a:lin ang="0" scaled="1"/>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타원 42"/>
            <p:cNvSpPr/>
            <p:nvPr/>
          </p:nvSpPr>
          <p:spPr>
            <a:xfrm>
              <a:off x="2350621" y="3529511"/>
              <a:ext cx="641827" cy="641827"/>
            </a:xfrm>
            <a:prstGeom prst="ellipse">
              <a:avLst/>
            </a:prstGeom>
            <a:solidFill>
              <a:schemeClr val="bg1">
                <a:lumMod val="75000"/>
                <a:lumOff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0" b="1" dirty="0" smtClean="0">
                  <a:solidFill>
                    <a:schemeClr val="accent4"/>
                  </a:solidFill>
                  <a:latin typeface="Impact" panose="020B0806030902050204" pitchFamily="34" charset="0"/>
                </a:rPr>
                <a:t>+</a:t>
              </a:r>
              <a:endParaRPr lang="en-US" sz="6000" b="1" dirty="0">
                <a:solidFill>
                  <a:schemeClr val="accent4"/>
                </a:solidFill>
                <a:latin typeface="Impact" panose="020B0806030902050204" pitchFamily="34" charset="0"/>
              </a:endParaRPr>
            </a:p>
          </p:txBody>
        </p:sp>
      </p:grpSp>
      <p:sp>
        <p:nvSpPr>
          <p:cNvPr id="44" name="TextBox 43"/>
          <p:cNvSpPr txBox="1"/>
          <p:nvPr/>
        </p:nvSpPr>
        <p:spPr>
          <a:xfrm>
            <a:off x="118027" y="5305494"/>
            <a:ext cx="8834058" cy="523220"/>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err="1" smtClean="0">
                <a:solidFill>
                  <a:schemeClr val="tx1"/>
                </a:solidFill>
                <a:latin typeface="Impact" panose="020B0806030902050204" pitchFamily="34" charset="0"/>
              </a:rPr>
              <a:t>Magnetogenetic</a:t>
            </a:r>
            <a:r>
              <a:rPr lang="en-US" sz="2800" dirty="0" smtClean="0">
                <a:solidFill>
                  <a:schemeClr val="tx1"/>
                </a:solidFill>
                <a:latin typeface="Impact" panose="020B0806030902050204" pitchFamily="34" charset="0"/>
              </a:rPr>
              <a:t> Modulation of Astrocytes Controls Sleep </a:t>
            </a:r>
            <a:endParaRPr lang="en-US" sz="2800" dirty="0">
              <a:solidFill>
                <a:schemeClr val="tx1"/>
              </a:solidFill>
              <a:latin typeface="Impact" panose="020B0806030902050204" pitchFamily="34" charset="0"/>
            </a:endParaRPr>
          </a:p>
        </p:txBody>
      </p:sp>
    </p:spTree>
    <p:extLst>
      <p:ext uri="{BB962C8B-B14F-4D97-AF65-F5344CB8AC3E}">
        <p14:creationId xmlns:p14="http://schemas.microsoft.com/office/powerpoint/2010/main" val="189378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026" y="59168"/>
            <a:ext cx="8834059" cy="769441"/>
          </a:xfrm>
          <a:prstGeom prst="rect">
            <a:avLst/>
          </a:prstGeom>
          <a:noFill/>
        </p:spPr>
        <p:txBody>
          <a:bodyPr wrap="square" rtlCol="0">
            <a:spAutoFit/>
          </a:bodyPr>
          <a:lstStyle/>
          <a:p>
            <a:r>
              <a:rPr lang="en-US" sz="4400" dirty="0" smtClean="0">
                <a:latin typeface="Impact" panose="020B0806030902050204" pitchFamily="34" charset="0"/>
              </a:rPr>
              <a:t>5. </a:t>
            </a:r>
            <a:r>
              <a:rPr lang="en-US" sz="4400" dirty="0" smtClean="0">
                <a:latin typeface="Impact" panose="020B0806030902050204" pitchFamily="34" charset="0"/>
                <a:cs typeface="Arial" panose="020B0604020202020204" pitchFamily="34" charset="0"/>
              </a:rPr>
              <a:t>Preliminary result</a:t>
            </a:r>
            <a:endParaRPr lang="en-US" sz="4400" dirty="0">
              <a:latin typeface="Impact" panose="020B0806030902050204" pitchFamily="34" charset="0"/>
              <a:cs typeface="Arial" panose="020B0604020202020204" pitchFamily="34" charset="0"/>
            </a:endParaRPr>
          </a:p>
        </p:txBody>
      </p:sp>
      <p:pic>
        <p:nvPicPr>
          <p:cNvPr id="35" name="그림 34"/>
          <p:cNvPicPr>
            <a:picLocks noChangeAspect="1"/>
          </p:cNvPicPr>
          <p:nvPr/>
        </p:nvPicPr>
        <p:blipFill>
          <a:blip r:embed="rId3"/>
          <a:stretch>
            <a:fillRect/>
          </a:stretch>
        </p:blipFill>
        <p:spPr>
          <a:xfrm>
            <a:off x="525495" y="1093696"/>
            <a:ext cx="2999412" cy="1828802"/>
          </a:xfrm>
          <a:prstGeom prst="rect">
            <a:avLst/>
          </a:prstGeom>
        </p:spPr>
      </p:pic>
      <p:pic>
        <p:nvPicPr>
          <p:cNvPr id="3" name="그림 2"/>
          <p:cNvPicPr>
            <a:picLocks noChangeAspect="1"/>
          </p:cNvPicPr>
          <p:nvPr/>
        </p:nvPicPr>
        <p:blipFill rotWithShape="1">
          <a:blip r:embed="rId4"/>
          <a:srcRect l="1501" t="-53" b="-1"/>
          <a:stretch/>
        </p:blipFill>
        <p:spPr>
          <a:xfrm>
            <a:off x="4057796" y="1093696"/>
            <a:ext cx="4422910" cy="4732134"/>
          </a:xfrm>
          <a:prstGeom prst="rect">
            <a:avLst/>
          </a:prstGeom>
        </p:spPr>
      </p:pic>
      <p:grpSp>
        <p:nvGrpSpPr>
          <p:cNvPr id="40" name="그룹 39"/>
          <p:cNvGrpSpPr/>
          <p:nvPr/>
        </p:nvGrpSpPr>
        <p:grpSpPr>
          <a:xfrm>
            <a:off x="635610" y="2893516"/>
            <a:ext cx="2962093" cy="2710954"/>
            <a:chOff x="300943" y="1618757"/>
            <a:chExt cx="2962093" cy="2710954"/>
          </a:xfrm>
        </p:grpSpPr>
        <p:sp>
          <p:nvSpPr>
            <p:cNvPr id="42" name="TextBox 41"/>
            <p:cNvSpPr txBox="1"/>
            <p:nvPr/>
          </p:nvSpPr>
          <p:spPr>
            <a:xfrm>
              <a:off x="300943" y="1618757"/>
              <a:ext cx="2962093" cy="400110"/>
            </a:xfrm>
            <a:prstGeom prst="rect">
              <a:avLst/>
            </a:prstGeom>
            <a:noFill/>
          </p:spPr>
          <p:txBody>
            <a:bodyPr wrap="none" rtlCol="0">
              <a:spAutoFit/>
            </a:bodyPr>
            <a:lstStyle/>
            <a:p>
              <a:pPr marL="285750" indent="-285750">
                <a:buFont typeface="Wingdings" panose="05000000000000000000" pitchFamily="2" charset="2"/>
                <a:buChar char="v"/>
              </a:pPr>
              <a:r>
                <a:rPr lang="en-US" sz="2000" b="1" dirty="0" smtClean="0"/>
                <a:t>Sniffer Patch Technique</a:t>
              </a:r>
              <a:endParaRPr lang="en-US" sz="2000" b="1" dirty="0"/>
            </a:p>
          </p:txBody>
        </p:sp>
        <p:pic>
          <p:nvPicPr>
            <p:cNvPr id="43" name="그림 42"/>
            <p:cNvPicPr>
              <a:picLocks noChangeAspect="1"/>
            </p:cNvPicPr>
            <p:nvPr/>
          </p:nvPicPr>
          <p:blipFill>
            <a:blip r:embed="rId5"/>
            <a:stretch>
              <a:fillRect/>
            </a:stretch>
          </p:blipFill>
          <p:spPr>
            <a:xfrm>
              <a:off x="616956" y="2018866"/>
              <a:ext cx="2410724" cy="23108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87846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026" y="59168"/>
            <a:ext cx="8834059" cy="769441"/>
          </a:xfrm>
          <a:prstGeom prst="rect">
            <a:avLst/>
          </a:prstGeom>
          <a:noFill/>
        </p:spPr>
        <p:txBody>
          <a:bodyPr wrap="square" rtlCol="0">
            <a:spAutoFit/>
          </a:bodyPr>
          <a:lstStyle/>
          <a:p>
            <a:r>
              <a:rPr lang="en-US" sz="4400" dirty="0" smtClean="0">
                <a:latin typeface="Impact" panose="020B0806030902050204" pitchFamily="34" charset="0"/>
              </a:rPr>
              <a:t>6. Experimental Plan</a:t>
            </a:r>
            <a:endParaRPr lang="en-US" sz="4400" dirty="0">
              <a:latin typeface="Impact" panose="020B0806030902050204" pitchFamily="34" charset="0"/>
              <a:cs typeface="Arial" panose="020B0604020202020204" pitchFamily="34" charset="0"/>
            </a:endParaRPr>
          </a:p>
        </p:txBody>
      </p:sp>
      <p:grpSp>
        <p:nvGrpSpPr>
          <p:cNvPr id="12" name="그룹 11"/>
          <p:cNvGrpSpPr/>
          <p:nvPr/>
        </p:nvGrpSpPr>
        <p:grpSpPr>
          <a:xfrm>
            <a:off x="-126520" y="977568"/>
            <a:ext cx="9147579" cy="5596171"/>
            <a:chOff x="-126520" y="977568"/>
            <a:chExt cx="9147579" cy="5596171"/>
          </a:xfrm>
        </p:grpSpPr>
        <p:grpSp>
          <p:nvGrpSpPr>
            <p:cNvPr id="16" name="그룹 15"/>
            <p:cNvGrpSpPr/>
            <p:nvPr/>
          </p:nvGrpSpPr>
          <p:grpSpPr>
            <a:xfrm>
              <a:off x="-126520" y="3740264"/>
              <a:ext cx="3802061" cy="2833475"/>
              <a:chOff x="-126520" y="3740264"/>
              <a:chExt cx="3802061" cy="2833475"/>
            </a:xfrm>
          </p:grpSpPr>
          <p:grpSp>
            <p:nvGrpSpPr>
              <p:cNvPr id="15" name="그룹 14"/>
              <p:cNvGrpSpPr/>
              <p:nvPr/>
            </p:nvGrpSpPr>
            <p:grpSpPr>
              <a:xfrm>
                <a:off x="813802" y="4849971"/>
                <a:ext cx="2861739" cy="1723768"/>
                <a:chOff x="813802" y="4849971"/>
                <a:chExt cx="2861739" cy="1723768"/>
              </a:xfrm>
            </p:grpSpPr>
            <p:pic>
              <p:nvPicPr>
                <p:cNvPr id="22" name="Picture 2" descr="http://previewcf.turbosquid.com/Preview/2014/05/24__05_08_40/brain02.jpga844b54b-b23b-4f32-950e-76dc17b93828Larg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8034" t="22786" r="18526" b="21062"/>
                <a:stretch/>
              </p:blipFill>
              <p:spPr bwMode="auto">
                <a:xfrm flipH="1">
                  <a:off x="813802" y="4849971"/>
                  <a:ext cx="2114433" cy="1685106"/>
                </a:xfrm>
                <a:prstGeom prst="rect">
                  <a:avLst/>
                </a:prstGeom>
                <a:noFill/>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Lst>
              </p:spPr>
            </p:pic>
            <p:sp>
              <p:nvSpPr>
                <p:cNvPr id="46" name="직사각형 45"/>
                <p:cNvSpPr/>
                <p:nvPr/>
              </p:nvSpPr>
              <p:spPr>
                <a:xfrm>
                  <a:off x="1740398" y="6240711"/>
                  <a:ext cx="1935143" cy="333028"/>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latin typeface="Arial" panose="020B0604020202020204" pitchFamily="34" charset="0"/>
                      <a:cs typeface="Arial" panose="020B0604020202020204" pitchFamily="34" charset="0"/>
                    </a:rPr>
                    <a:t>Sleep Induction</a:t>
                  </a:r>
                  <a:endParaRPr lang="en-US" sz="1600" b="1" dirty="0">
                    <a:latin typeface="Arial" panose="020B0604020202020204" pitchFamily="34" charset="0"/>
                    <a:cs typeface="Arial" panose="020B0604020202020204" pitchFamily="34" charset="0"/>
                  </a:endParaRPr>
                </a:p>
              </p:txBody>
            </p:sp>
          </p:grpSp>
          <p:grpSp>
            <p:nvGrpSpPr>
              <p:cNvPr id="7" name="그룹 6"/>
              <p:cNvGrpSpPr/>
              <p:nvPr/>
            </p:nvGrpSpPr>
            <p:grpSpPr>
              <a:xfrm>
                <a:off x="-126520" y="3740264"/>
                <a:ext cx="2492098" cy="2099556"/>
                <a:chOff x="-126520" y="3740264"/>
                <a:chExt cx="2492098" cy="2099556"/>
              </a:xfrm>
            </p:grpSpPr>
            <p:sp>
              <p:nvSpPr>
                <p:cNvPr id="47" name="원형 화살표 46"/>
                <p:cNvSpPr/>
                <p:nvPr/>
              </p:nvSpPr>
              <p:spPr>
                <a:xfrm flipH="1">
                  <a:off x="266022" y="3740264"/>
                  <a:ext cx="2099556" cy="2099556"/>
                </a:xfrm>
                <a:prstGeom prst="circularArrow">
                  <a:avLst>
                    <a:gd name="adj1" fmla="val 14434"/>
                    <a:gd name="adj2" fmla="val 1089921"/>
                    <a:gd name="adj3" fmla="val 3939337"/>
                    <a:gd name="adj4" fmla="val 15670831"/>
                    <a:gd name="adj5" fmla="val 11712"/>
                  </a:avLst>
                </a:prstGeom>
                <a:solidFill>
                  <a:schemeClr val="tx2">
                    <a:lumMod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panose="020B0604020202020204" pitchFamily="34" charset="0"/>
                    <a:cs typeface="Arial" panose="020B0604020202020204" pitchFamily="34" charset="0"/>
                  </a:endParaRPr>
                </a:p>
              </p:txBody>
            </p:sp>
            <p:sp>
              <p:nvSpPr>
                <p:cNvPr id="3" name="직사각형 2"/>
                <p:cNvSpPr/>
                <p:nvPr/>
              </p:nvSpPr>
              <p:spPr>
                <a:xfrm>
                  <a:off x="-126520" y="4677508"/>
                  <a:ext cx="1880643" cy="400110"/>
                </a:xfrm>
                <a:prstGeom prst="rect">
                  <a:avLst/>
                </a:prstGeom>
                <a:ln>
                  <a:noFill/>
                </a:ln>
                <a:effectLst>
                  <a:outerShdw blurRad="225425" dist="12700" dir="5220000" algn="ctr">
                    <a:srgbClr val="000000">
                      <a:alpha val="33000"/>
                    </a:srgbClr>
                  </a:outerShdw>
                </a:effectLst>
                <a:scene3d>
                  <a:camera prst="perspectiveFront" fov="3300000">
                    <a:rot lat="486000" lon="19530000" rev="174000"/>
                  </a:camera>
                  <a:lightRig rig="harsh" dir="t">
                    <a:rot lat="0" lon="0" rev="3000000"/>
                  </a:lightRig>
                </a:scene3d>
                <a:sp3d extrusionH="254000">
                  <a:bevelT w="82550" h="44450" prst="angle"/>
                  <a:bevelB w="82550" h="44450" prst="angle"/>
                  <a:contourClr>
                    <a:srgbClr val="FFFFFF"/>
                  </a:contourClr>
                </a:sp3d>
              </p:spPr>
              <p:txBody>
                <a:bodyPr wrap="none">
                  <a:spAutoFit/>
                </a:bodyPr>
                <a:lstStyle/>
                <a:p>
                  <a:pPr algn="ctr"/>
                  <a:r>
                    <a:rPr lang="en-US" sz="2000" b="1" dirty="0">
                      <a:latin typeface="Arial" panose="020B0604020202020204" pitchFamily="34" charset="0"/>
                      <a:cs typeface="Arial" panose="020B0604020202020204" pitchFamily="34" charset="0"/>
                    </a:rPr>
                    <a:t>Accumulation</a:t>
                  </a:r>
                </a:p>
              </p:txBody>
            </p:sp>
          </p:grpSp>
        </p:grpSp>
        <p:grpSp>
          <p:nvGrpSpPr>
            <p:cNvPr id="14" name="그룹 13"/>
            <p:cNvGrpSpPr/>
            <p:nvPr/>
          </p:nvGrpSpPr>
          <p:grpSpPr>
            <a:xfrm>
              <a:off x="1412310" y="3362564"/>
              <a:ext cx="3037177" cy="1261666"/>
              <a:chOff x="1412310" y="3362564"/>
              <a:chExt cx="3037177" cy="1261666"/>
            </a:xfrm>
          </p:grpSpPr>
          <p:grpSp>
            <p:nvGrpSpPr>
              <p:cNvPr id="23" name="그룹 22"/>
              <p:cNvGrpSpPr/>
              <p:nvPr/>
            </p:nvGrpSpPr>
            <p:grpSpPr>
              <a:xfrm>
                <a:off x="1412310" y="3425721"/>
                <a:ext cx="1509715" cy="1198509"/>
                <a:chOff x="2627932" y="4253228"/>
                <a:chExt cx="1727601" cy="1371483"/>
              </a:xfrm>
            </p:grpSpPr>
            <p:grpSp>
              <p:nvGrpSpPr>
                <p:cNvPr id="24" name="그룹 23"/>
                <p:cNvGrpSpPr/>
                <p:nvPr/>
              </p:nvGrpSpPr>
              <p:grpSpPr>
                <a:xfrm flipV="1">
                  <a:off x="2627932" y="4253228"/>
                  <a:ext cx="1191470" cy="768732"/>
                  <a:chOff x="5036217" y="2708788"/>
                  <a:chExt cx="1328173" cy="856932"/>
                </a:xfrm>
                <a:solidFill>
                  <a:srgbClr val="FEAC1C"/>
                </a:solidFill>
                <a:scene3d>
                  <a:camera prst="perspectiveFront" fov="3300000">
                    <a:rot lat="486000" lon="19530000" rev="174000"/>
                  </a:camera>
                  <a:lightRig rig="harsh" dir="t">
                    <a:rot lat="0" lon="0" rev="3000000"/>
                  </a:lightRig>
                </a:scene3d>
              </p:grpSpPr>
              <p:grpSp>
                <p:nvGrpSpPr>
                  <p:cNvPr id="26" name="그룹 25"/>
                  <p:cNvGrpSpPr/>
                  <p:nvPr/>
                </p:nvGrpSpPr>
                <p:grpSpPr>
                  <a:xfrm rot="16200000">
                    <a:off x="5596999" y="2499294"/>
                    <a:ext cx="557898" cy="976885"/>
                    <a:chOff x="5583201" y="3657600"/>
                    <a:chExt cx="798550" cy="1398270"/>
                  </a:xfrm>
                  <a:grpFill/>
                </p:grpSpPr>
                <p:sp>
                  <p:nvSpPr>
                    <p:cNvPr id="28" name="정오각형 27"/>
                    <p:cNvSpPr/>
                    <p:nvPr/>
                  </p:nvSpPr>
                  <p:spPr>
                    <a:xfrm>
                      <a:off x="5613721" y="3657600"/>
                      <a:ext cx="741359" cy="706056"/>
                    </a:xfrm>
                    <a:prstGeom prst="pentagon">
                      <a:avLst/>
                    </a:prstGeom>
                    <a:grpFill/>
                    <a:ln w="34925">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육각형 28"/>
                    <p:cNvSpPr/>
                    <p:nvPr/>
                  </p:nvSpPr>
                  <p:spPr>
                    <a:xfrm>
                      <a:off x="5583201" y="4367466"/>
                      <a:ext cx="798550" cy="688404"/>
                    </a:xfrm>
                    <a:prstGeom prst="hexagon">
                      <a:avLst/>
                    </a:prstGeom>
                    <a:grpFill/>
                    <a:ln w="34925">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7" name="정오각형 26"/>
                  <p:cNvSpPr/>
                  <p:nvPr/>
                </p:nvSpPr>
                <p:spPr>
                  <a:xfrm>
                    <a:off x="5036217" y="3051561"/>
                    <a:ext cx="539868" cy="514159"/>
                  </a:xfrm>
                  <a:prstGeom prst="pentagon">
                    <a:avLst/>
                  </a:prstGeom>
                  <a:solidFill>
                    <a:srgbClr val="A75108"/>
                  </a:solidFill>
                  <a:ln w="34925">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5" name="직사각형 24"/>
                <p:cNvSpPr/>
                <p:nvPr/>
              </p:nvSpPr>
              <p:spPr>
                <a:xfrm>
                  <a:off x="2728273" y="5243619"/>
                  <a:ext cx="1627260" cy="381092"/>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latin typeface="Arial" panose="020B0604020202020204" pitchFamily="34" charset="0"/>
                      <a:cs typeface="Arial" panose="020B0604020202020204" pitchFamily="34" charset="0"/>
                    </a:rPr>
                    <a:t>Adenosine</a:t>
                  </a:r>
                  <a:endParaRPr lang="en-US" sz="1600" b="1" dirty="0">
                    <a:latin typeface="Arial" panose="020B0604020202020204" pitchFamily="34" charset="0"/>
                    <a:cs typeface="Arial" panose="020B0604020202020204" pitchFamily="34" charset="0"/>
                  </a:endParaRPr>
                </a:p>
              </p:txBody>
            </p:sp>
          </p:grpSp>
          <p:grpSp>
            <p:nvGrpSpPr>
              <p:cNvPr id="6" name="그룹 5"/>
              <p:cNvGrpSpPr/>
              <p:nvPr/>
            </p:nvGrpSpPr>
            <p:grpSpPr>
              <a:xfrm>
                <a:off x="2473358" y="3362564"/>
                <a:ext cx="1976129" cy="809536"/>
                <a:chOff x="2473358" y="3362564"/>
                <a:chExt cx="1976129" cy="809536"/>
              </a:xfrm>
            </p:grpSpPr>
            <p:sp>
              <p:nvSpPr>
                <p:cNvPr id="41" name="왼쪽 화살표 40"/>
                <p:cNvSpPr/>
                <p:nvPr/>
              </p:nvSpPr>
              <p:spPr>
                <a:xfrm>
                  <a:off x="2473358" y="3362564"/>
                  <a:ext cx="1680661" cy="619299"/>
                </a:xfrm>
                <a:prstGeom prst="leftArrow">
                  <a:avLst/>
                </a:prstGeom>
                <a:solidFill>
                  <a:schemeClr val="tx2">
                    <a:lumMod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smtClean="0">
                    <a:solidFill>
                      <a:schemeClr val="tx1"/>
                    </a:solidFill>
                    <a:latin typeface="Arial" panose="020B0604020202020204" pitchFamily="34" charset="0"/>
                    <a:cs typeface="Arial" panose="020B0604020202020204" pitchFamily="34" charset="0"/>
                  </a:endParaRPr>
                </a:p>
                <a:p>
                  <a:pPr algn="ctr"/>
                  <a:endParaRPr lang="en-US" sz="1200" b="1" dirty="0">
                    <a:solidFill>
                      <a:schemeClr val="tx1"/>
                    </a:solidFill>
                    <a:latin typeface="Arial" panose="020B0604020202020204" pitchFamily="34" charset="0"/>
                    <a:cs typeface="Arial" panose="020B0604020202020204" pitchFamily="34" charset="0"/>
                  </a:endParaRPr>
                </a:p>
              </p:txBody>
            </p:sp>
            <p:sp>
              <p:nvSpPr>
                <p:cNvPr id="53" name="직사각형 52"/>
                <p:cNvSpPr/>
                <p:nvPr/>
              </p:nvSpPr>
              <p:spPr>
                <a:xfrm>
                  <a:off x="2767616" y="3771990"/>
                  <a:ext cx="1681871" cy="400110"/>
                </a:xfrm>
                <a:prstGeom prst="rect">
                  <a:avLst/>
                </a:prstGeom>
                <a:ln>
                  <a:noFill/>
                </a:ln>
                <a:effectLst>
                  <a:outerShdw blurRad="225425" dist="12700" dir="5220000" algn="ctr">
                    <a:srgbClr val="000000">
                      <a:alpha val="33000"/>
                    </a:srgbClr>
                  </a:outerShdw>
                </a:effectLst>
                <a:scene3d>
                  <a:camera prst="perspectiveFront" fov="3300000">
                    <a:rot lat="486000" lon="19530000" rev="174000"/>
                  </a:camera>
                  <a:lightRig rig="harsh" dir="t">
                    <a:rot lat="0" lon="0" rev="3000000"/>
                  </a:lightRig>
                </a:scene3d>
                <a:sp3d extrusionH="254000">
                  <a:bevelT w="82550" h="44450" prst="angle"/>
                  <a:bevelB w="82550" h="44450" prst="angle"/>
                  <a:contourClr>
                    <a:srgbClr val="FFFFFF"/>
                  </a:contourClr>
                </a:sp3d>
              </p:spPr>
              <p:txBody>
                <a:bodyPr wrap="none">
                  <a:spAutoFit/>
                </a:bodyPr>
                <a:lstStyle/>
                <a:p>
                  <a:pPr algn="ctr"/>
                  <a:r>
                    <a:rPr lang="en-US" sz="2000" b="1" dirty="0" smtClean="0">
                      <a:latin typeface="Arial" panose="020B0604020202020204" pitchFamily="34" charset="0"/>
                      <a:cs typeface="Arial" panose="020B0604020202020204" pitchFamily="34" charset="0"/>
                    </a:rPr>
                    <a:t>Degradation</a:t>
                  </a:r>
                  <a:endParaRPr lang="en-US" sz="2000" b="1" dirty="0">
                    <a:latin typeface="Arial" panose="020B0604020202020204" pitchFamily="34" charset="0"/>
                    <a:cs typeface="Arial" panose="020B0604020202020204" pitchFamily="34" charset="0"/>
                  </a:endParaRPr>
                </a:p>
              </p:txBody>
            </p:sp>
          </p:grpSp>
        </p:grpSp>
        <p:grpSp>
          <p:nvGrpSpPr>
            <p:cNvPr id="17" name="그룹 16"/>
            <p:cNvGrpSpPr/>
            <p:nvPr/>
          </p:nvGrpSpPr>
          <p:grpSpPr>
            <a:xfrm>
              <a:off x="4156105" y="2645494"/>
              <a:ext cx="2563860" cy="1586483"/>
              <a:chOff x="4156105" y="2645494"/>
              <a:chExt cx="2563860" cy="1586483"/>
            </a:xfrm>
          </p:grpSpPr>
          <p:grpSp>
            <p:nvGrpSpPr>
              <p:cNvPr id="30" name="그룹 29"/>
              <p:cNvGrpSpPr/>
              <p:nvPr/>
            </p:nvGrpSpPr>
            <p:grpSpPr>
              <a:xfrm>
                <a:off x="4156105" y="2645494"/>
                <a:ext cx="1196137" cy="1586483"/>
                <a:chOff x="5243355" y="3114675"/>
                <a:chExt cx="1368767" cy="1815451"/>
              </a:xfrm>
            </p:grpSpPr>
            <p:grpSp>
              <p:nvGrpSpPr>
                <p:cNvPr id="31" name="그룹 30"/>
                <p:cNvGrpSpPr/>
                <p:nvPr/>
              </p:nvGrpSpPr>
              <p:grpSpPr>
                <a:xfrm>
                  <a:off x="5243355" y="3114675"/>
                  <a:ext cx="1368767" cy="1174518"/>
                  <a:chOff x="5300492" y="3069312"/>
                  <a:chExt cx="1525811" cy="1309278"/>
                </a:xfrm>
              </p:grpSpPr>
              <p:grpSp>
                <p:nvGrpSpPr>
                  <p:cNvPr id="33" name="그룹 32"/>
                  <p:cNvGrpSpPr/>
                  <p:nvPr/>
                </p:nvGrpSpPr>
                <p:grpSpPr>
                  <a:xfrm>
                    <a:off x="5487621" y="3510067"/>
                    <a:ext cx="1338682" cy="868523"/>
                    <a:chOff x="5025708" y="2708788"/>
                    <a:chExt cx="1338682" cy="868523"/>
                  </a:xfrm>
                  <a:solidFill>
                    <a:srgbClr val="005586"/>
                  </a:solidFill>
                  <a:scene3d>
                    <a:camera prst="perspectiveFront" fov="3300000">
                      <a:rot lat="486000" lon="19530000" rev="174000"/>
                    </a:camera>
                    <a:lightRig rig="harsh" dir="t">
                      <a:rot lat="0" lon="0" rev="3000000"/>
                    </a:lightRig>
                  </a:scene3d>
                </p:grpSpPr>
                <p:grpSp>
                  <p:nvGrpSpPr>
                    <p:cNvPr id="37" name="그룹 36"/>
                    <p:cNvGrpSpPr/>
                    <p:nvPr/>
                  </p:nvGrpSpPr>
                  <p:grpSpPr>
                    <a:xfrm rot="16200000">
                      <a:off x="5596999" y="2499294"/>
                      <a:ext cx="557898" cy="976885"/>
                      <a:chOff x="5583201" y="3657600"/>
                      <a:chExt cx="798550" cy="1398270"/>
                    </a:xfrm>
                    <a:grpFill/>
                  </p:grpSpPr>
                  <p:sp>
                    <p:nvSpPr>
                      <p:cNvPr id="39" name="정오각형 38"/>
                      <p:cNvSpPr/>
                      <p:nvPr/>
                    </p:nvSpPr>
                    <p:spPr>
                      <a:xfrm>
                        <a:off x="5613721" y="3657600"/>
                        <a:ext cx="741359" cy="706056"/>
                      </a:xfrm>
                      <a:prstGeom prst="pentagon">
                        <a:avLst/>
                      </a:prstGeom>
                      <a:solidFill>
                        <a:srgbClr val="FEAC1C"/>
                      </a:solidFill>
                      <a:ln w="34925">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육각형 39"/>
                      <p:cNvSpPr/>
                      <p:nvPr/>
                    </p:nvSpPr>
                    <p:spPr>
                      <a:xfrm>
                        <a:off x="5583201" y="4367466"/>
                        <a:ext cx="798550" cy="688404"/>
                      </a:xfrm>
                      <a:prstGeom prst="hexagon">
                        <a:avLst/>
                      </a:prstGeom>
                      <a:solidFill>
                        <a:srgbClr val="FEAC1C"/>
                      </a:solidFill>
                      <a:ln w="34925">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8" name="정오각형 37"/>
                    <p:cNvSpPr/>
                    <p:nvPr/>
                  </p:nvSpPr>
                  <p:spPr>
                    <a:xfrm>
                      <a:off x="5025708" y="3063151"/>
                      <a:ext cx="539868" cy="514160"/>
                    </a:xfrm>
                    <a:prstGeom prst="pentagon">
                      <a:avLst/>
                    </a:prstGeom>
                    <a:solidFill>
                      <a:srgbClr val="A75108"/>
                    </a:solidFill>
                    <a:ln w="34925">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4" name="타원 33"/>
                  <p:cNvSpPr/>
                  <p:nvPr/>
                </p:nvSpPr>
                <p:spPr>
                  <a:xfrm>
                    <a:off x="5576451" y="3069312"/>
                    <a:ext cx="404916" cy="404916"/>
                  </a:xfrm>
                  <a:prstGeom prst="ellipse">
                    <a:avLst/>
                  </a:prstGeom>
                  <a:solidFill>
                    <a:srgbClr val="C00000"/>
                  </a:solidFill>
                  <a:ln w="34925">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15900" contourW="19050">
                    <a:bevelT w="82550" h="38100" prst="angle"/>
                    <a:bevelB w="3810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smtClean="0">
                        <a:solidFill>
                          <a:schemeClr val="tx1"/>
                        </a:solidFill>
                        <a:effectLst>
                          <a:outerShdw blurRad="38100" dist="38100" dir="2700000" algn="tl">
                            <a:srgbClr val="000000">
                              <a:alpha val="43137"/>
                            </a:srgbClr>
                          </a:outerShdw>
                        </a:effectLst>
                        <a:latin typeface="Arial Black" panose="020B0A04020102020204" pitchFamily="34" charset="0"/>
                      </a:rPr>
                      <a:t>P</a:t>
                    </a:r>
                    <a:endParaRPr lang="en-US" sz="1200" i="1" dirty="0">
                      <a:solidFill>
                        <a:schemeClr val="tx1"/>
                      </a:solidFill>
                      <a:effectLst>
                        <a:outerShdw blurRad="38100" dist="38100" dir="2700000" algn="tl">
                          <a:srgbClr val="000000">
                            <a:alpha val="43137"/>
                          </a:srgbClr>
                        </a:outerShdw>
                      </a:effectLst>
                      <a:latin typeface="Arial Black" panose="020B0A04020102020204" pitchFamily="34" charset="0"/>
                    </a:endParaRPr>
                  </a:p>
                </p:txBody>
              </p:sp>
              <p:sp>
                <p:nvSpPr>
                  <p:cNvPr id="35" name="타원 34"/>
                  <p:cNvSpPr/>
                  <p:nvPr/>
                </p:nvSpPr>
                <p:spPr>
                  <a:xfrm>
                    <a:off x="5300492" y="3769674"/>
                    <a:ext cx="404916" cy="404916"/>
                  </a:xfrm>
                  <a:prstGeom prst="ellipse">
                    <a:avLst/>
                  </a:prstGeom>
                  <a:solidFill>
                    <a:srgbClr val="C00000"/>
                  </a:solidFill>
                  <a:ln w="34925">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15900" contourW="19050">
                    <a:bevelT w="82550" h="38100" prst="angle"/>
                    <a:bevelB w="3810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smtClean="0">
                        <a:solidFill>
                          <a:schemeClr val="tx1"/>
                        </a:solidFill>
                        <a:effectLst>
                          <a:outerShdw blurRad="38100" dist="38100" dir="2700000" algn="tl">
                            <a:srgbClr val="000000">
                              <a:alpha val="43137"/>
                            </a:srgbClr>
                          </a:outerShdw>
                        </a:effectLst>
                        <a:latin typeface="Arial Black" panose="020B0A04020102020204" pitchFamily="34" charset="0"/>
                      </a:rPr>
                      <a:t>P</a:t>
                    </a:r>
                    <a:endParaRPr lang="en-US" sz="1200" i="1" dirty="0">
                      <a:solidFill>
                        <a:schemeClr val="tx1"/>
                      </a:solidFill>
                      <a:effectLst>
                        <a:outerShdw blurRad="38100" dist="38100" dir="2700000" algn="tl">
                          <a:srgbClr val="000000">
                            <a:alpha val="43137"/>
                          </a:srgbClr>
                        </a:outerShdw>
                      </a:effectLst>
                      <a:latin typeface="Arial Black" panose="020B0A04020102020204" pitchFamily="34" charset="0"/>
                    </a:endParaRPr>
                  </a:p>
                </p:txBody>
              </p:sp>
              <p:sp>
                <p:nvSpPr>
                  <p:cNvPr id="36" name="타원 35"/>
                  <p:cNvSpPr/>
                  <p:nvPr/>
                </p:nvSpPr>
                <p:spPr>
                  <a:xfrm>
                    <a:off x="5337243" y="3377380"/>
                    <a:ext cx="404916" cy="404914"/>
                  </a:xfrm>
                  <a:prstGeom prst="ellipse">
                    <a:avLst/>
                  </a:prstGeom>
                  <a:solidFill>
                    <a:srgbClr val="C00000"/>
                  </a:solidFill>
                  <a:ln w="34925">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15900" contourW="19050">
                    <a:bevelT w="82550" h="38100" prst="angle"/>
                    <a:bevelB w="3810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smtClean="0">
                        <a:solidFill>
                          <a:schemeClr val="tx1"/>
                        </a:solidFill>
                        <a:effectLst>
                          <a:outerShdw blurRad="38100" dist="38100" dir="2700000" algn="tl">
                            <a:srgbClr val="000000">
                              <a:alpha val="43137"/>
                            </a:srgbClr>
                          </a:outerShdw>
                        </a:effectLst>
                        <a:latin typeface="Arial Black" panose="020B0A04020102020204" pitchFamily="34" charset="0"/>
                      </a:rPr>
                      <a:t>P</a:t>
                    </a:r>
                    <a:endParaRPr lang="en-US" sz="1200" i="1" dirty="0">
                      <a:solidFill>
                        <a:schemeClr val="tx1"/>
                      </a:solidFill>
                      <a:effectLst>
                        <a:outerShdw blurRad="38100" dist="38100" dir="2700000" algn="tl">
                          <a:srgbClr val="000000">
                            <a:alpha val="43137"/>
                          </a:srgbClr>
                        </a:outerShdw>
                      </a:effectLst>
                      <a:latin typeface="Arial Black" panose="020B0A04020102020204" pitchFamily="34" charset="0"/>
                    </a:endParaRPr>
                  </a:p>
                </p:txBody>
              </p:sp>
            </p:grpSp>
            <p:sp>
              <p:nvSpPr>
                <p:cNvPr id="32" name="직사각형 31"/>
                <p:cNvSpPr/>
                <p:nvPr/>
              </p:nvSpPr>
              <p:spPr>
                <a:xfrm>
                  <a:off x="5659285" y="4549034"/>
                  <a:ext cx="879447" cy="381092"/>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latin typeface="Arial" panose="020B0604020202020204" pitchFamily="34" charset="0"/>
                      <a:cs typeface="Arial" panose="020B0604020202020204" pitchFamily="34" charset="0"/>
                    </a:rPr>
                    <a:t>ATP</a:t>
                  </a:r>
                  <a:endParaRPr lang="en-US" sz="1600" b="1" dirty="0">
                    <a:latin typeface="Arial" panose="020B0604020202020204" pitchFamily="34" charset="0"/>
                    <a:cs typeface="Arial" panose="020B0604020202020204" pitchFamily="34" charset="0"/>
                  </a:endParaRPr>
                </a:p>
              </p:txBody>
            </p:sp>
          </p:grpSp>
          <p:grpSp>
            <p:nvGrpSpPr>
              <p:cNvPr id="5" name="그룹 4"/>
              <p:cNvGrpSpPr/>
              <p:nvPr/>
            </p:nvGrpSpPr>
            <p:grpSpPr>
              <a:xfrm>
                <a:off x="5332309" y="2933533"/>
                <a:ext cx="1387656" cy="758851"/>
                <a:chOff x="5332309" y="2933533"/>
                <a:chExt cx="1387656" cy="758851"/>
              </a:xfrm>
            </p:grpSpPr>
            <p:sp>
              <p:nvSpPr>
                <p:cNvPr id="42" name="왼쪽 화살표 41"/>
                <p:cNvSpPr/>
                <p:nvPr/>
              </p:nvSpPr>
              <p:spPr>
                <a:xfrm>
                  <a:off x="5332309" y="2933533"/>
                  <a:ext cx="1234470" cy="619299"/>
                </a:xfrm>
                <a:prstGeom prst="leftArrow">
                  <a:avLst/>
                </a:prstGeom>
                <a:solidFill>
                  <a:schemeClr val="tx2">
                    <a:lumMod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smtClean="0">
                    <a:solidFill>
                      <a:schemeClr val="tx1"/>
                    </a:solidFill>
                    <a:latin typeface="Arial" panose="020B0604020202020204" pitchFamily="34" charset="0"/>
                    <a:cs typeface="Arial" panose="020B0604020202020204" pitchFamily="34" charset="0"/>
                  </a:endParaRPr>
                </a:p>
                <a:p>
                  <a:pPr algn="ctr"/>
                  <a:endParaRPr lang="en-US" sz="1200" b="1" dirty="0">
                    <a:solidFill>
                      <a:schemeClr val="tx1"/>
                    </a:solidFill>
                    <a:latin typeface="Arial" panose="020B0604020202020204" pitchFamily="34" charset="0"/>
                    <a:cs typeface="Arial" panose="020B0604020202020204" pitchFamily="34" charset="0"/>
                  </a:endParaRPr>
                </a:p>
                <a:p>
                  <a:pPr algn="ctr"/>
                  <a:r>
                    <a:rPr lang="en-US" sz="1600" b="1" dirty="0" smtClean="0">
                      <a:solidFill>
                        <a:schemeClr val="tx1"/>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54" name="직사각형 53"/>
                <p:cNvSpPr/>
                <p:nvPr/>
              </p:nvSpPr>
              <p:spPr>
                <a:xfrm>
                  <a:off x="5565482" y="3292274"/>
                  <a:ext cx="1154483" cy="400110"/>
                </a:xfrm>
                <a:prstGeom prst="rect">
                  <a:avLst/>
                </a:prstGeom>
                <a:ln>
                  <a:noFill/>
                </a:ln>
                <a:effectLst>
                  <a:outerShdw blurRad="225425" dist="12700" dir="5220000" algn="ctr">
                    <a:srgbClr val="000000">
                      <a:alpha val="33000"/>
                    </a:srgbClr>
                  </a:outerShdw>
                </a:effectLst>
                <a:scene3d>
                  <a:camera prst="perspectiveFront" fov="3300000">
                    <a:rot lat="486000" lon="19530000" rev="174000"/>
                  </a:camera>
                  <a:lightRig rig="harsh" dir="t">
                    <a:rot lat="0" lon="0" rev="3000000"/>
                  </a:lightRig>
                </a:scene3d>
                <a:sp3d extrusionH="254000">
                  <a:bevelT w="82550" h="44450" prst="angle"/>
                  <a:bevelB w="82550" h="44450" prst="angle"/>
                  <a:contourClr>
                    <a:srgbClr val="FFFFFF"/>
                  </a:contourClr>
                </a:sp3d>
              </p:spPr>
              <p:txBody>
                <a:bodyPr wrap="none">
                  <a:spAutoFit/>
                </a:bodyPr>
                <a:lstStyle/>
                <a:p>
                  <a:pPr algn="ctr"/>
                  <a:r>
                    <a:rPr lang="en-US" sz="2000" b="1" dirty="0" smtClean="0">
                      <a:latin typeface="Arial" panose="020B0604020202020204" pitchFamily="34" charset="0"/>
                      <a:cs typeface="Arial" panose="020B0604020202020204" pitchFamily="34" charset="0"/>
                    </a:rPr>
                    <a:t>Release</a:t>
                  </a:r>
                  <a:endParaRPr lang="en-US" sz="2000" b="1" dirty="0">
                    <a:latin typeface="Arial" panose="020B0604020202020204" pitchFamily="34" charset="0"/>
                    <a:cs typeface="Arial" panose="020B0604020202020204" pitchFamily="34" charset="0"/>
                  </a:endParaRPr>
                </a:p>
              </p:txBody>
            </p:sp>
          </p:grpSp>
        </p:grpSp>
        <p:grpSp>
          <p:nvGrpSpPr>
            <p:cNvPr id="18" name="그룹 17"/>
            <p:cNvGrpSpPr/>
            <p:nvPr/>
          </p:nvGrpSpPr>
          <p:grpSpPr>
            <a:xfrm>
              <a:off x="6674743" y="977568"/>
              <a:ext cx="2346316" cy="2851220"/>
              <a:chOff x="6689302" y="1027729"/>
              <a:chExt cx="2346316" cy="2851220"/>
            </a:xfrm>
          </p:grpSpPr>
          <p:grpSp>
            <p:nvGrpSpPr>
              <p:cNvPr id="43" name="그룹 42"/>
              <p:cNvGrpSpPr/>
              <p:nvPr/>
            </p:nvGrpSpPr>
            <p:grpSpPr>
              <a:xfrm>
                <a:off x="6689302" y="2372858"/>
                <a:ext cx="1354410" cy="1506091"/>
                <a:chOff x="6756102" y="1139788"/>
                <a:chExt cx="1549880" cy="1723452"/>
              </a:xfrm>
            </p:grpSpPr>
            <p:sp>
              <p:nvSpPr>
                <p:cNvPr id="44" name="자유형 43"/>
                <p:cNvSpPr/>
                <p:nvPr/>
              </p:nvSpPr>
              <p:spPr>
                <a:xfrm>
                  <a:off x="6756102" y="1139788"/>
                  <a:ext cx="1170455" cy="1219707"/>
                </a:xfrm>
                <a:custGeom>
                  <a:avLst/>
                  <a:gdLst>
                    <a:gd name="connsiteX0" fmla="*/ 449580 w 2247900"/>
                    <a:gd name="connsiteY0" fmla="*/ 83820 h 2289810"/>
                    <a:gd name="connsiteX1" fmla="*/ 1078230 w 2247900"/>
                    <a:gd name="connsiteY1" fmla="*/ 712470 h 2289810"/>
                    <a:gd name="connsiteX2" fmla="*/ 1992630 w 2247900"/>
                    <a:gd name="connsiteY2" fmla="*/ 0 h 2289810"/>
                    <a:gd name="connsiteX3" fmla="*/ 1706880 w 2247900"/>
                    <a:gd name="connsiteY3" fmla="*/ 773430 h 2289810"/>
                    <a:gd name="connsiteX4" fmla="*/ 2247900 w 2247900"/>
                    <a:gd name="connsiteY4" fmla="*/ 1223010 h 2289810"/>
                    <a:gd name="connsiteX5" fmla="*/ 1531620 w 2247900"/>
                    <a:gd name="connsiteY5" fmla="*/ 1253490 h 2289810"/>
                    <a:gd name="connsiteX6" fmla="*/ 1143000 w 2247900"/>
                    <a:gd name="connsiteY6" fmla="*/ 2289810 h 2289810"/>
                    <a:gd name="connsiteX7" fmla="*/ 1047750 w 2247900"/>
                    <a:gd name="connsiteY7" fmla="*/ 1287780 h 2289810"/>
                    <a:gd name="connsiteX8" fmla="*/ 0 w 2247900"/>
                    <a:gd name="connsiteY8" fmla="*/ 1760220 h 2289810"/>
                    <a:gd name="connsiteX9" fmla="*/ 697230 w 2247900"/>
                    <a:gd name="connsiteY9" fmla="*/ 975360 h 2289810"/>
                    <a:gd name="connsiteX10" fmla="*/ 449580 w 2247900"/>
                    <a:gd name="connsiteY10" fmla="*/ 83820 h 2289810"/>
                    <a:gd name="connsiteX0" fmla="*/ 449580 w 2247900"/>
                    <a:gd name="connsiteY0" fmla="*/ 83820 h 2289810"/>
                    <a:gd name="connsiteX1" fmla="*/ 1078230 w 2247900"/>
                    <a:gd name="connsiteY1" fmla="*/ 712470 h 2289810"/>
                    <a:gd name="connsiteX2" fmla="*/ 1992630 w 2247900"/>
                    <a:gd name="connsiteY2" fmla="*/ 0 h 2289810"/>
                    <a:gd name="connsiteX3" fmla="*/ 1706880 w 2247900"/>
                    <a:gd name="connsiteY3" fmla="*/ 773430 h 2289810"/>
                    <a:gd name="connsiteX4" fmla="*/ 2247900 w 2247900"/>
                    <a:gd name="connsiteY4" fmla="*/ 1223010 h 2289810"/>
                    <a:gd name="connsiteX5" fmla="*/ 1531620 w 2247900"/>
                    <a:gd name="connsiteY5" fmla="*/ 1253490 h 2289810"/>
                    <a:gd name="connsiteX6" fmla="*/ 1143000 w 2247900"/>
                    <a:gd name="connsiteY6" fmla="*/ 2289810 h 2289810"/>
                    <a:gd name="connsiteX7" fmla="*/ 1047750 w 2247900"/>
                    <a:gd name="connsiteY7" fmla="*/ 1287780 h 2289810"/>
                    <a:gd name="connsiteX8" fmla="*/ 0 w 2247900"/>
                    <a:gd name="connsiteY8" fmla="*/ 1760220 h 2289810"/>
                    <a:gd name="connsiteX9" fmla="*/ 697230 w 2247900"/>
                    <a:gd name="connsiteY9" fmla="*/ 975360 h 2289810"/>
                    <a:gd name="connsiteX10" fmla="*/ 449580 w 2247900"/>
                    <a:gd name="connsiteY10" fmla="*/ 83820 h 2289810"/>
                    <a:gd name="connsiteX0" fmla="*/ 449580 w 2249068"/>
                    <a:gd name="connsiteY0" fmla="*/ 83820 h 2289810"/>
                    <a:gd name="connsiteX1" fmla="*/ 1078230 w 2249068"/>
                    <a:gd name="connsiteY1" fmla="*/ 712470 h 2289810"/>
                    <a:gd name="connsiteX2" fmla="*/ 1992630 w 2249068"/>
                    <a:gd name="connsiteY2" fmla="*/ 0 h 2289810"/>
                    <a:gd name="connsiteX3" fmla="*/ 1706880 w 2249068"/>
                    <a:gd name="connsiteY3" fmla="*/ 773430 h 2289810"/>
                    <a:gd name="connsiteX4" fmla="*/ 2247900 w 2249068"/>
                    <a:gd name="connsiteY4" fmla="*/ 1223010 h 2289810"/>
                    <a:gd name="connsiteX5" fmla="*/ 1531620 w 2249068"/>
                    <a:gd name="connsiteY5" fmla="*/ 1253490 h 2289810"/>
                    <a:gd name="connsiteX6" fmla="*/ 1143000 w 2249068"/>
                    <a:gd name="connsiteY6" fmla="*/ 2289810 h 2289810"/>
                    <a:gd name="connsiteX7" fmla="*/ 1047750 w 2249068"/>
                    <a:gd name="connsiteY7" fmla="*/ 1287780 h 2289810"/>
                    <a:gd name="connsiteX8" fmla="*/ 0 w 2249068"/>
                    <a:gd name="connsiteY8" fmla="*/ 1760220 h 2289810"/>
                    <a:gd name="connsiteX9" fmla="*/ 697230 w 2249068"/>
                    <a:gd name="connsiteY9" fmla="*/ 975360 h 2289810"/>
                    <a:gd name="connsiteX10" fmla="*/ 449580 w 2249068"/>
                    <a:gd name="connsiteY10" fmla="*/ 83820 h 2289810"/>
                    <a:gd name="connsiteX0" fmla="*/ 449580 w 2249068"/>
                    <a:gd name="connsiteY0" fmla="*/ 83820 h 2289810"/>
                    <a:gd name="connsiteX1" fmla="*/ 1078230 w 2249068"/>
                    <a:gd name="connsiteY1" fmla="*/ 712470 h 2289810"/>
                    <a:gd name="connsiteX2" fmla="*/ 1992630 w 2249068"/>
                    <a:gd name="connsiteY2" fmla="*/ 0 h 2289810"/>
                    <a:gd name="connsiteX3" fmla="*/ 1706880 w 2249068"/>
                    <a:gd name="connsiteY3" fmla="*/ 773430 h 2289810"/>
                    <a:gd name="connsiteX4" fmla="*/ 2247900 w 2249068"/>
                    <a:gd name="connsiteY4" fmla="*/ 1223010 h 2289810"/>
                    <a:gd name="connsiteX5" fmla="*/ 1531620 w 2249068"/>
                    <a:gd name="connsiteY5" fmla="*/ 1253490 h 2289810"/>
                    <a:gd name="connsiteX6" fmla="*/ 1143000 w 2249068"/>
                    <a:gd name="connsiteY6" fmla="*/ 2289810 h 2289810"/>
                    <a:gd name="connsiteX7" fmla="*/ 1047750 w 2249068"/>
                    <a:gd name="connsiteY7" fmla="*/ 1287780 h 2289810"/>
                    <a:gd name="connsiteX8" fmla="*/ 0 w 2249068"/>
                    <a:gd name="connsiteY8" fmla="*/ 1760220 h 2289810"/>
                    <a:gd name="connsiteX9" fmla="*/ 697230 w 2249068"/>
                    <a:gd name="connsiteY9" fmla="*/ 975360 h 2289810"/>
                    <a:gd name="connsiteX10" fmla="*/ 449580 w 2249068"/>
                    <a:gd name="connsiteY10" fmla="*/ 83820 h 2289810"/>
                    <a:gd name="connsiteX0" fmla="*/ 449580 w 2249068"/>
                    <a:gd name="connsiteY0" fmla="*/ 83928 h 2289918"/>
                    <a:gd name="connsiteX1" fmla="*/ 1078230 w 2249068"/>
                    <a:gd name="connsiteY1" fmla="*/ 712578 h 2289918"/>
                    <a:gd name="connsiteX2" fmla="*/ 1992630 w 2249068"/>
                    <a:gd name="connsiteY2" fmla="*/ 108 h 2289918"/>
                    <a:gd name="connsiteX3" fmla="*/ 1706880 w 2249068"/>
                    <a:gd name="connsiteY3" fmla="*/ 773538 h 2289918"/>
                    <a:gd name="connsiteX4" fmla="*/ 2247900 w 2249068"/>
                    <a:gd name="connsiteY4" fmla="*/ 1223118 h 2289918"/>
                    <a:gd name="connsiteX5" fmla="*/ 1531620 w 2249068"/>
                    <a:gd name="connsiteY5" fmla="*/ 1253598 h 2289918"/>
                    <a:gd name="connsiteX6" fmla="*/ 1143000 w 2249068"/>
                    <a:gd name="connsiteY6" fmla="*/ 2289918 h 2289918"/>
                    <a:gd name="connsiteX7" fmla="*/ 1047750 w 2249068"/>
                    <a:gd name="connsiteY7" fmla="*/ 1287888 h 2289918"/>
                    <a:gd name="connsiteX8" fmla="*/ 0 w 2249068"/>
                    <a:gd name="connsiteY8" fmla="*/ 1760328 h 2289918"/>
                    <a:gd name="connsiteX9" fmla="*/ 697230 w 2249068"/>
                    <a:gd name="connsiteY9" fmla="*/ 975468 h 2289918"/>
                    <a:gd name="connsiteX10" fmla="*/ 449580 w 2249068"/>
                    <a:gd name="connsiteY10" fmla="*/ 83928 h 2289918"/>
                    <a:gd name="connsiteX0" fmla="*/ 449580 w 2249068"/>
                    <a:gd name="connsiteY0" fmla="*/ 83928 h 2289918"/>
                    <a:gd name="connsiteX1" fmla="*/ 1078230 w 2249068"/>
                    <a:gd name="connsiteY1" fmla="*/ 712578 h 2289918"/>
                    <a:gd name="connsiteX2" fmla="*/ 1992630 w 2249068"/>
                    <a:gd name="connsiteY2" fmla="*/ 108 h 2289918"/>
                    <a:gd name="connsiteX3" fmla="*/ 1706880 w 2249068"/>
                    <a:gd name="connsiteY3" fmla="*/ 773538 h 2289918"/>
                    <a:gd name="connsiteX4" fmla="*/ 2247900 w 2249068"/>
                    <a:gd name="connsiteY4" fmla="*/ 1223118 h 2289918"/>
                    <a:gd name="connsiteX5" fmla="*/ 1531620 w 2249068"/>
                    <a:gd name="connsiteY5" fmla="*/ 1253598 h 2289918"/>
                    <a:gd name="connsiteX6" fmla="*/ 1143000 w 2249068"/>
                    <a:gd name="connsiteY6" fmla="*/ 2289918 h 2289918"/>
                    <a:gd name="connsiteX7" fmla="*/ 1047750 w 2249068"/>
                    <a:gd name="connsiteY7" fmla="*/ 1287888 h 2289918"/>
                    <a:gd name="connsiteX8" fmla="*/ 0 w 2249068"/>
                    <a:gd name="connsiteY8" fmla="*/ 1760328 h 2289918"/>
                    <a:gd name="connsiteX9" fmla="*/ 697230 w 2249068"/>
                    <a:gd name="connsiteY9" fmla="*/ 975468 h 2289918"/>
                    <a:gd name="connsiteX10" fmla="*/ 449580 w 2249068"/>
                    <a:gd name="connsiteY10" fmla="*/ 83928 h 2289918"/>
                    <a:gd name="connsiteX0" fmla="*/ 449580 w 2249068"/>
                    <a:gd name="connsiteY0" fmla="*/ 83928 h 2289918"/>
                    <a:gd name="connsiteX1" fmla="*/ 1078230 w 2249068"/>
                    <a:gd name="connsiteY1" fmla="*/ 712578 h 2289918"/>
                    <a:gd name="connsiteX2" fmla="*/ 1992630 w 2249068"/>
                    <a:gd name="connsiteY2" fmla="*/ 108 h 2289918"/>
                    <a:gd name="connsiteX3" fmla="*/ 1706880 w 2249068"/>
                    <a:gd name="connsiteY3" fmla="*/ 773538 h 2289918"/>
                    <a:gd name="connsiteX4" fmla="*/ 2247900 w 2249068"/>
                    <a:gd name="connsiteY4" fmla="*/ 1223118 h 2289918"/>
                    <a:gd name="connsiteX5" fmla="*/ 1531620 w 2249068"/>
                    <a:gd name="connsiteY5" fmla="*/ 1253598 h 2289918"/>
                    <a:gd name="connsiteX6" fmla="*/ 1143000 w 2249068"/>
                    <a:gd name="connsiteY6" fmla="*/ 2289918 h 2289918"/>
                    <a:gd name="connsiteX7" fmla="*/ 1047750 w 2249068"/>
                    <a:gd name="connsiteY7" fmla="*/ 1287888 h 2289918"/>
                    <a:gd name="connsiteX8" fmla="*/ 0 w 2249068"/>
                    <a:gd name="connsiteY8" fmla="*/ 1760328 h 2289918"/>
                    <a:gd name="connsiteX9" fmla="*/ 697230 w 2249068"/>
                    <a:gd name="connsiteY9" fmla="*/ 975468 h 2289918"/>
                    <a:gd name="connsiteX10" fmla="*/ 449580 w 2249068"/>
                    <a:gd name="connsiteY10" fmla="*/ 83928 h 2289918"/>
                    <a:gd name="connsiteX0" fmla="*/ 453130 w 2252618"/>
                    <a:gd name="connsiteY0" fmla="*/ 83928 h 2289918"/>
                    <a:gd name="connsiteX1" fmla="*/ 1081780 w 2252618"/>
                    <a:gd name="connsiteY1" fmla="*/ 712578 h 2289918"/>
                    <a:gd name="connsiteX2" fmla="*/ 1996180 w 2252618"/>
                    <a:gd name="connsiteY2" fmla="*/ 108 h 2289918"/>
                    <a:gd name="connsiteX3" fmla="*/ 1710430 w 2252618"/>
                    <a:gd name="connsiteY3" fmla="*/ 773538 h 2289918"/>
                    <a:gd name="connsiteX4" fmla="*/ 2251450 w 2252618"/>
                    <a:gd name="connsiteY4" fmla="*/ 1223118 h 2289918"/>
                    <a:gd name="connsiteX5" fmla="*/ 1535170 w 2252618"/>
                    <a:gd name="connsiteY5" fmla="*/ 1253598 h 2289918"/>
                    <a:gd name="connsiteX6" fmla="*/ 1146550 w 2252618"/>
                    <a:gd name="connsiteY6" fmla="*/ 2289918 h 2289918"/>
                    <a:gd name="connsiteX7" fmla="*/ 1051300 w 2252618"/>
                    <a:gd name="connsiteY7" fmla="*/ 1287888 h 2289918"/>
                    <a:gd name="connsiteX8" fmla="*/ 3550 w 2252618"/>
                    <a:gd name="connsiteY8" fmla="*/ 1760328 h 2289918"/>
                    <a:gd name="connsiteX9" fmla="*/ 700780 w 2252618"/>
                    <a:gd name="connsiteY9" fmla="*/ 975468 h 2289918"/>
                    <a:gd name="connsiteX10" fmla="*/ 453130 w 2252618"/>
                    <a:gd name="connsiteY10" fmla="*/ 83928 h 2289918"/>
                    <a:gd name="connsiteX0" fmla="*/ 453130 w 2252618"/>
                    <a:gd name="connsiteY0" fmla="*/ 83928 h 2289918"/>
                    <a:gd name="connsiteX1" fmla="*/ 1081780 w 2252618"/>
                    <a:gd name="connsiteY1" fmla="*/ 712578 h 2289918"/>
                    <a:gd name="connsiteX2" fmla="*/ 1996180 w 2252618"/>
                    <a:gd name="connsiteY2" fmla="*/ 108 h 2289918"/>
                    <a:gd name="connsiteX3" fmla="*/ 1710430 w 2252618"/>
                    <a:gd name="connsiteY3" fmla="*/ 773538 h 2289918"/>
                    <a:gd name="connsiteX4" fmla="*/ 2251450 w 2252618"/>
                    <a:gd name="connsiteY4" fmla="*/ 1223118 h 2289918"/>
                    <a:gd name="connsiteX5" fmla="*/ 1535170 w 2252618"/>
                    <a:gd name="connsiteY5" fmla="*/ 1253598 h 2289918"/>
                    <a:gd name="connsiteX6" fmla="*/ 1146550 w 2252618"/>
                    <a:gd name="connsiteY6" fmla="*/ 2289918 h 2289918"/>
                    <a:gd name="connsiteX7" fmla="*/ 1051300 w 2252618"/>
                    <a:gd name="connsiteY7" fmla="*/ 1287888 h 2289918"/>
                    <a:gd name="connsiteX8" fmla="*/ 3550 w 2252618"/>
                    <a:gd name="connsiteY8" fmla="*/ 1760328 h 2289918"/>
                    <a:gd name="connsiteX9" fmla="*/ 700780 w 2252618"/>
                    <a:gd name="connsiteY9" fmla="*/ 975468 h 2289918"/>
                    <a:gd name="connsiteX10" fmla="*/ 453130 w 2252618"/>
                    <a:gd name="connsiteY10" fmla="*/ 83928 h 2289918"/>
                    <a:gd name="connsiteX0" fmla="*/ 453130 w 2252618"/>
                    <a:gd name="connsiteY0" fmla="*/ 83928 h 2289918"/>
                    <a:gd name="connsiteX1" fmla="*/ 1081780 w 2252618"/>
                    <a:gd name="connsiteY1" fmla="*/ 712578 h 2289918"/>
                    <a:gd name="connsiteX2" fmla="*/ 1996180 w 2252618"/>
                    <a:gd name="connsiteY2" fmla="*/ 108 h 2289918"/>
                    <a:gd name="connsiteX3" fmla="*/ 1710430 w 2252618"/>
                    <a:gd name="connsiteY3" fmla="*/ 773538 h 2289918"/>
                    <a:gd name="connsiteX4" fmla="*/ 2251450 w 2252618"/>
                    <a:gd name="connsiteY4" fmla="*/ 1223118 h 2289918"/>
                    <a:gd name="connsiteX5" fmla="*/ 1535170 w 2252618"/>
                    <a:gd name="connsiteY5" fmla="*/ 1253598 h 2289918"/>
                    <a:gd name="connsiteX6" fmla="*/ 1146550 w 2252618"/>
                    <a:gd name="connsiteY6" fmla="*/ 2289918 h 2289918"/>
                    <a:gd name="connsiteX7" fmla="*/ 1051300 w 2252618"/>
                    <a:gd name="connsiteY7" fmla="*/ 1287888 h 2289918"/>
                    <a:gd name="connsiteX8" fmla="*/ 3550 w 2252618"/>
                    <a:gd name="connsiteY8" fmla="*/ 1760328 h 2289918"/>
                    <a:gd name="connsiteX9" fmla="*/ 700780 w 2252618"/>
                    <a:gd name="connsiteY9" fmla="*/ 975468 h 2289918"/>
                    <a:gd name="connsiteX10" fmla="*/ 453130 w 2252618"/>
                    <a:gd name="connsiteY10" fmla="*/ 83928 h 2289918"/>
                    <a:gd name="connsiteX0" fmla="*/ 453130 w 2252618"/>
                    <a:gd name="connsiteY0" fmla="*/ 83928 h 2348617"/>
                    <a:gd name="connsiteX1" fmla="*/ 1081780 w 2252618"/>
                    <a:gd name="connsiteY1" fmla="*/ 712578 h 2348617"/>
                    <a:gd name="connsiteX2" fmla="*/ 1996180 w 2252618"/>
                    <a:gd name="connsiteY2" fmla="*/ 108 h 2348617"/>
                    <a:gd name="connsiteX3" fmla="*/ 1710430 w 2252618"/>
                    <a:gd name="connsiteY3" fmla="*/ 773538 h 2348617"/>
                    <a:gd name="connsiteX4" fmla="*/ 2251450 w 2252618"/>
                    <a:gd name="connsiteY4" fmla="*/ 1223118 h 2348617"/>
                    <a:gd name="connsiteX5" fmla="*/ 1535170 w 2252618"/>
                    <a:gd name="connsiteY5" fmla="*/ 1253598 h 2348617"/>
                    <a:gd name="connsiteX6" fmla="*/ 1146550 w 2252618"/>
                    <a:gd name="connsiteY6" fmla="*/ 2289918 h 2348617"/>
                    <a:gd name="connsiteX7" fmla="*/ 1051300 w 2252618"/>
                    <a:gd name="connsiteY7" fmla="*/ 1287888 h 2348617"/>
                    <a:gd name="connsiteX8" fmla="*/ 3550 w 2252618"/>
                    <a:gd name="connsiteY8" fmla="*/ 1760328 h 2348617"/>
                    <a:gd name="connsiteX9" fmla="*/ 700780 w 2252618"/>
                    <a:gd name="connsiteY9" fmla="*/ 975468 h 2348617"/>
                    <a:gd name="connsiteX10" fmla="*/ 453130 w 2252618"/>
                    <a:gd name="connsiteY10" fmla="*/ 83928 h 2348617"/>
                    <a:gd name="connsiteX0" fmla="*/ 452918 w 2252406"/>
                    <a:gd name="connsiteY0" fmla="*/ 83928 h 2290033"/>
                    <a:gd name="connsiteX1" fmla="*/ 1081568 w 2252406"/>
                    <a:gd name="connsiteY1" fmla="*/ 712578 h 2290033"/>
                    <a:gd name="connsiteX2" fmla="*/ 1995968 w 2252406"/>
                    <a:gd name="connsiteY2" fmla="*/ 108 h 2290033"/>
                    <a:gd name="connsiteX3" fmla="*/ 1710218 w 2252406"/>
                    <a:gd name="connsiteY3" fmla="*/ 773538 h 2290033"/>
                    <a:gd name="connsiteX4" fmla="*/ 2251238 w 2252406"/>
                    <a:gd name="connsiteY4" fmla="*/ 1223118 h 2290033"/>
                    <a:gd name="connsiteX5" fmla="*/ 1534958 w 2252406"/>
                    <a:gd name="connsiteY5" fmla="*/ 1253598 h 2290033"/>
                    <a:gd name="connsiteX6" fmla="*/ 1146338 w 2252406"/>
                    <a:gd name="connsiteY6" fmla="*/ 2289918 h 2290033"/>
                    <a:gd name="connsiteX7" fmla="*/ 1039658 w 2252406"/>
                    <a:gd name="connsiteY7" fmla="*/ 1314558 h 2290033"/>
                    <a:gd name="connsiteX8" fmla="*/ 3338 w 2252406"/>
                    <a:gd name="connsiteY8" fmla="*/ 1760328 h 2290033"/>
                    <a:gd name="connsiteX9" fmla="*/ 700568 w 2252406"/>
                    <a:gd name="connsiteY9" fmla="*/ 975468 h 2290033"/>
                    <a:gd name="connsiteX10" fmla="*/ 452918 w 2252406"/>
                    <a:gd name="connsiteY10" fmla="*/ 83928 h 2290033"/>
                    <a:gd name="connsiteX0" fmla="*/ 452918 w 2252406"/>
                    <a:gd name="connsiteY0" fmla="*/ 83928 h 2290023"/>
                    <a:gd name="connsiteX1" fmla="*/ 1081568 w 2252406"/>
                    <a:gd name="connsiteY1" fmla="*/ 712578 h 2290023"/>
                    <a:gd name="connsiteX2" fmla="*/ 1995968 w 2252406"/>
                    <a:gd name="connsiteY2" fmla="*/ 108 h 2290023"/>
                    <a:gd name="connsiteX3" fmla="*/ 1710218 w 2252406"/>
                    <a:gd name="connsiteY3" fmla="*/ 773538 h 2290023"/>
                    <a:gd name="connsiteX4" fmla="*/ 2251238 w 2252406"/>
                    <a:gd name="connsiteY4" fmla="*/ 1223118 h 2290023"/>
                    <a:gd name="connsiteX5" fmla="*/ 1534958 w 2252406"/>
                    <a:gd name="connsiteY5" fmla="*/ 1253598 h 2290023"/>
                    <a:gd name="connsiteX6" fmla="*/ 1146338 w 2252406"/>
                    <a:gd name="connsiteY6" fmla="*/ 2289918 h 2290023"/>
                    <a:gd name="connsiteX7" fmla="*/ 1039658 w 2252406"/>
                    <a:gd name="connsiteY7" fmla="*/ 1314558 h 2290023"/>
                    <a:gd name="connsiteX8" fmla="*/ 3338 w 2252406"/>
                    <a:gd name="connsiteY8" fmla="*/ 1760328 h 2290023"/>
                    <a:gd name="connsiteX9" fmla="*/ 700568 w 2252406"/>
                    <a:gd name="connsiteY9" fmla="*/ 975468 h 2290023"/>
                    <a:gd name="connsiteX10" fmla="*/ 452918 w 2252406"/>
                    <a:gd name="connsiteY10" fmla="*/ 83928 h 229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2406" h="2290023">
                      <a:moveTo>
                        <a:pt x="452918" y="83928"/>
                      </a:moveTo>
                      <a:cubicBezTo>
                        <a:pt x="516418" y="40113"/>
                        <a:pt x="824393" y="726548"/>
                        <a:pt x="1081568" y="712578"/>
                      </a:cubicBezTo>
                      <a:cubicBezTo>
                        <a:pt x="1338743" y="698608"/>
                        <a:pt x="1891193" y="-10052"/>
                        <a:pt x="1995968" y="108"/>
                      </a:cubicBezTo>
                      <a:cubicBezTo>
                        <a:pt x="2100743" y="10268"/>
                        <a:pt x="1667673" y="569703"/>
                        <a:pt x="1710218" y="773538"/>
                      </a:cubicBezTo>
                      <a:cubicBezTo>
                        <a:pt x="1752763" y="977373"/>
                        <a:pt x="2280448" y="1143108"/>
                        <a:pt x="2251238" y="1223118"/>
                      </a:cubicBezTo>
                      <a:cubicBezTo>
                        <a:pt x="2222028" y="1303128"/>
                        <a:pt x="1719108" y="1075798"/>
                        <a:pt x="1534958" y="1253598"/>
                      </a:cubicBezTo>
                      <a:cubicBezTo>
                        <a:pt x="1350808" y="1431398"/>
                        <a:pt x="1228888" y="2279758"/>
                        <a:pt x="1146338" y="2289918"/>
                      </a:cubicBezTo>
                      <a:cubicBezTo>
                        <a:pt x="1063788" y="2300078"/>
                        <a:pt x="1265718" y="1574908"/>
                        <a:pt x="1039658" y="1314558"/>
                      </a:cubicBezTo>
                      <a:cubicBezTo>
                        <a:pt x="813598" y="1054208"/>
                        <a:pt x="59853" y="1816843"/>
                        <a:pt x="3338" y="1760328"/>
                      </a:cubicBezTo>
                      <a:cubicBezTo>
                        <a:pt x="-53177" y="1703813"/>
                        <a:pt x="625638" y="1254868"/>
                        <a:pt x="700568" y="975468"/>
                      </a:cubicBezTo>
                      <a:cubicBezTo>
                        <a:pt x="775498" y="696068"/>
                        <a:pt x="389418" y="127743"/>
                        <a:pt x="452918" y="83928"/>
                      </a:cubicBezTo>
                      <a:close/>
                    </a:path>
                  </a:pathLst>
                </a:custGeom>
                <a:solidFill>
                  <a:srgbClr val="00B05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직사각형 44"/>
                <p:cNvSpPr/>
                <p:nvPr/>
              </p:nvSpPr>
              <p:spPr>
                <a:xfrm>
                  <a:off x="6799312" y="2482149"/>
                  <a:ext cx="1506670" cy="381091"/>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latin typeface="Arial" panose="020B0604020202020204" pitchFamily="34" charset="0"/>
                      <a:cs typeface="Arial" panose="020B0604020202020204" pitchFamily="34" charset="0"/>
                    </a:rPr>
                    <a:t>Astrocyte</a:t>
                  </a:r>
                  <a:endParaRPr lang="en-US" sz="1600" b="1" dirty="0">
                    <a:latin typeface="Arial" panose="020B0604020202020204" pitchFamily="34" charset="0"/>
                    <a:cs typeface="Arial" panose="020B0604020202020204" pitchFamily="34" charset="0"/>
                  </a:endParaRPr>
                </a:p>
              </p:txBody>
            </p:sp>
          </p:grpSp>
          <p:grpSp>
            <p:nvGrpSpPr>
              <p:cNvPr id="13" name="그룹 12"/>
              <p:cNvGrpSpPr/>
              <p:nvPr/>
            </p:nvGrpSpPr>
            <p:grpSpPr>
              <a:xfrm>
                <a:off x="6840688" y="1027729"/>
                <a:ext cx="2194930" cy="1898305"/>
                <a:chOff x="6840688" y="1027729"/>
                <a:chExt cx="2194930" cy="1898305"/>
              </a:xfrm>
            </p:grpSpPr>
            <p:grpSp>
              <p:nvGrpSpPr>
                <p:cNvPr id="8" name="그룹 7"/>
                <p:cNvGrpSpPr/>
                <p:nvPr/>
              </p:nvGrpSpPr>
              <p:grpSpPr>
                <a:xfrm>
                  <a:off x="6971387" y="1340300"/>
                  <a:ext cx="2064231" cy="1585734"/>
                  <a:chOff x="6971387" y="1340300"/>
                  <a:chExt cx="2064231" cy="1585734"/>
                </a:xfrm>
              </p:grpSpPr>
              <p:sp>
                <p:nvSpPr>
                  <p:cNvPr id="64" name="원형 화살표 63"/>
                  <p:cNvSpPr/>
                  <p:nvPr/>
                </p:nvSpPr>
                <p:spPr>
                  <a:xfrm>
                    <a:off x="6971387" y="1340300"/>
                    <a:ext cx="1585734" cy="1585734"/>
                  </a:xfrm>
                  <a:prstGeom prst="circularArrow">
                    <a:avLst>
                      <a:gd name="adj1" fmla="val 14731"/>
                      <a:gd name="adj2" fmla="val 1089921"/>
                      <a:gd name="adj3" fmla="val 4764701"/>
                      <a:gd name="adj4" fmla="val 15670831"/>
                      <a:gd name="adj5" fmla="val 11712"/>
                    </a:avLst>
                  </a:prstGeom>
                  <a:solidFill>
                    <a:schemeClr val="tx2">
                      <a:lumMod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15900">
                    <a:bevelT w="69850" h="31750" prst="angle"/>
                    <a:bevelB w="69850" h="317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panose="020B0604020202020204" pitchFamily="34" charset="0"/>
                      <a:cs typeface="Arial" panose="020B0604020202020204" pitchFamily="34" charset="0"/>
                    </a:endParaRPr>
                  </a:p>
                </p:txBody>
              </p:sp>
              <p:sp>
                <p:nvSpPr>
                  <p:cNvPr id="65" name="직사각형 64"/>
                  <p:cNvSpPr/>
                  <p:nvPr/>
                </p:nvSpPr>
                <p:spPr>
                  <a:xfrm>
                    <a:off x="7611830" y="1920736"/>
                    <a:ext cx="1423788" cy="400110"/>
                  </a:xfrm>
                  <a:prstGeom prst="rect">
                    <a:avLst/>
                  </a:prstGeom>
                  <a:ln>
                    <a:noFill/>
                  </a:ln>
                  <a:effectLst>
                    <a:outerShdw blurRad="225425" dist="12700" dir="5220000" algn="ctr">
                      <a:srgbClr val="000000">
                        <a:alpha val="33000"/>
                      </a:srgbClr>
                    </a:outerShdw>
                  </a:effectLst>
                  <a:scene3d>
                    <a:camera prst="perspectiveFront" fov="3300000">
                      <a:rot lat="486000" lon="19530000" rev="174000"/>
                    </a:camera>
                    <a:lightRig rig="harsh" dir="t">
                      <a:rot lat="0" lon="0" rev="3000000"/>
                    </a:lightRig>
                  </a:scene3d>
                  <a:sp3d extrusionH="254000">
                    <a:bevelT w="82550" h="44450" prst="angle"/>
                    <a:bevelB w="82550" h="44450" prst="angle"/>
                    <a:contourClr>
                      <a:srgbClr val="FFFFFF"/>
                    </a:contourClr>
                  </a:sp3d>
                </p:spPr>
                <p:txBody>
                  <a:bodyPr wrap="none">
                    <a:spAutoFit/>
                  </a:bodyPr>
                  <a:lstStyle/>
                  <a:p>
                    <a:pPr algn="ctr"/>
                    <a:r>
                      <a:rPr lang="en-US" sz="2000" b="1" dirty="0" smtClean="0">
                        <a:latin typeface="Arial" panose="020B0604020202020204" pitchFamily="34" charset="0"/>
                        <a:cs typeface="Arial" panose="020B0604020202020204" pitchFamily="34" charset="0"/>
                      </a:rPr>
                      <a:t>Activation</a:t>
                    </a:r>
                    <a:endParaRPr lang="en-US" sz="2000" b="1" dirty="0">
                      <a:latin typeface="Arial" panose="020B0604020202020204" pitchFamily="34" charset="0"/>
                      <a:cs typeface="Arial" panose="020B0604020202020204" pitchFamily="34" charset="0"/>
                    </a:endParaRPr>
                  </a:p>
                </p:txBody>
              </p:sp>
            </p:grpSp>
            <p:grpSp>
              <p:nvGrpSpPr>
                <p:cNvPr id="9" name="그룹 8"/>
                <p:cNvGrpSpPr/>
                <p:nvPr/>
              </p:nvGrpSpPr>
              <p:grpSpPr>
                <a:xfrm>
                  <a:off x="6840688" y="1027729"/>
                  <a:ext cx="720063" cy="1269929"/>
                  <a:chOff x="6840688" y="1027729"/>
                  <a:chExt cx="720063" cy="1269929"/>
                </a:xfrm>
              </p:grpSpPr>
              <p:grpSp>
                <p:nvGrpSpPr>
                  <p:cNvPr id="58" name="그룹 57"/>
                  <p:cNvGrpSpPr/>
                  <p:nvPr/>
                </p:nvGrpSpPr>
                <p:grpSpPr>
                  <a:xfrm rot="21087083">
                    <a:off x="6840688" y="1027729"/>
                    <a:ext cx="720063" cy="831195"/>
                    <a:chOff x="-2597851" y="2635918"/>
                    <a:chExt cx="2861289" cy="2857733"/>
                  </a:xfrm>
                  <a:solidFill>
                    <a:schemeClr val="tx1">
                      <a:lumMod val="85000"/>
                    </a:schemeClr>
                  </a:solidFill>
                  <a:scene3d>
                    <a:camera prst="perspectiveFront" fov="3300000">
                      <a:rot lat="578704" lon="19101412" rev="21080645"/>
                    </a:camera>
                    <a:lightRig rig="harsh" dir="t">
                      <a:rot lat="0" lon="0" rev="3000000"/>
                    </a:lightRig>
                  </a:scene3d>
                </p:grpSpPr>
                <p:sp>
                  <p:nvSpPr>
                    <p:cNvPr id="55" name="막힌 원호 54"/>
                    <p:cNvSpPr/>
                    <p:nvPr/>
                  </p:nvSpPr>
                  <p:spPr>
                    <a:xfrm>
                      <a:off x="-2597851" y="2635918"/>
                      <a:ext cx="2857733" cy="2857733"/>
                    </a:xfrm>
                    <a:prstGeom prst="blockArc">
                      <a:avLst/>
                    </a:prstGeom>
                    <a:solidFill>
                      <a:srgbClr val="B1AAAA"/>
                    </a:solidFill>
                    <a:ln>
                      <a:noFill/>
                    </a:ln>
                    <a:effectLst>
                      <a:outerShdw blurRad="225425" dist="50800" dir="5220000" algn="ctr">
                        <a:srgbClr val="000000">
                          <a:alpha val="33000"/>
                        </a:srgbClr>
                      </a:outerShdw>
                      <a:reflection stA="45000" endPos="65000" dist="63500" dir="5400000" sy="-100000" algn="bl" rotWithShape="0"/>
                    </a:effectLst>
                    <a:sp3d extrusionH="2540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직사각형 55"/>
                    <p:cNvSpPr/>
                    <p:nvPr/>
                  </p:nvSpPr>
                  <p:spPr>
                    <a:xfrm>
                      <a:off x="-2597851" y="4061105"/>
                      <a:ext cx="713171" cy="742337"/>
                    </a:xfrm>
                    <a:prstGeom prst="rect">
                      <a:avLst/>
                    </a:prstGeom>
                    <a:solidFill>
                      <a:srgbClr val="B1AAAA"/>
                    </a:solidFill>
                    <a:ln>
                      <a:noFill/>
                    </a:ln>
                    <a:effectLst>
                      <a:outerShdw blurRad="225425" dist="50800" dir="5220000" algn="ctr">
                        <a:srgbClr val="000000">
                          <a:alpha val="33000"/>
                        </a:srgbClr>
                      </a:outerShdw>
                      <a:reflection stA="45000" endPos="65000" dist="63500" dir="5400000" sy="-100000" algn="bl" rotWithShape="0"/>
                    </a:effectLst>
                    <a:sp3d extrusionH="2540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직사각형 56"/>
                    <p:cNvSpPr/>
                    <p:nvPr/>
                  </p:nvSpPr>
                  <p:spPr>
                    <a:xfrm>
                      <a:off x="-449733" y="4061105"/>
                      <a:ext cx="713171" cy="742337"/>
                    </a:xfrm>
                    <a:prstGeom prst="rect">
                      <a:avLst/>
                    </a:prstGeom>
                    <a:solidFill>
                      <a:srgbClr val="B1AAAA"/>
                    </a:solidFill>
                    <a:ln>
                      <a:noFill/>
                    </a:ln>
                    <a:effectLst>
                      <a:outerShdw blurRad="225425" dist="50800" dir="5220000" algn="ctr">
                        <a:srgbClr val="000000">
                          <a:alpha val="33000"/>
                        </a:srgbClr>
                      </a:outerShdw>
                      <a:reflection stA="45000" endPos="65000" dist="63500" dir="5400000" sy="-100000" algn="bl" rotWithShape="0"/>
                    </a:effectLst>
                    <a:sp3d extrusionH="2540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직사각형 58"/>
                    <p:cNvSpPr/>
                    <p:nvPr/>
                  </p:nvSpPr>
                  <p:spPr>
                    <a:xfrm>
                      <a:off x="-2597851" y="4809538"/>
                      <a:ext cx="713171" cy="245754"/>
                    </a:xfrm>
                    <a:prstGeom prst="rect">
                      <a:avLst/>
                    </a:prstGeom>
                    <a:solidFill>
                      <a:srgbClr val="FF0000"/>
                    </a:solidFill>
                    <a:ln>
                      <a:noFill/>
                    </a:ln>
                    <a:effectLst>
                      <a:outerShdw blurRad="225425" dist="50800" dir="5220000" algn="ctr">
                        <a:srgbClr val="000000">
                          <a:alpha val="33000"/>
                        </a:srgbClr>
                      </a:outerShdw>
                    </a:effectLst>
                    <a:sp3d extrusionH="2540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직사각형 59"/>
                    <p:cNvSpPr/>
                    <p:nvPr/>
                  </p:nvSpPr>
                  <p:spPr>
                    <a:xfrm>
                      <a:off x="-449733" y="4809538"/>
                      <a:ext cx="713171" cy="245754"/>
                    </a:xfrm>
                    <a:prstGeom prst="rect">
                      <a:avLst/>
                    </a:prstGeom>
                    <a:solidFill>
                      <a:srgbClr val="00B0F0"/>
                    </a:solidFill>
                    <a:ln>
                      <a:noFill/>
                    </a:ln>
                    <a:effectLst>
                      <a:outerShdw blurRad="225425" dist="50800" dir="5220000" algn="ctr">
                        <a:srgbClr val="000000">
                          <a:alpha val="33000"/>
                        </a:srgbClr>
                      </a:outerShdw>
                    </a:effectLst>
                    <a:sp3d extrusionH="2540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번개 65"/>
                  <p:cNvSpPr/>
                  <p:nvPr/>
                </p:nvSpPr>
                <p:spPr>
                  <a:xfrm flipH="1">
                    <a:off x="7054105" y="1846794"/>
                    <a:ext cx="254305" cy="450864"/>
                  </a:xfrm>
                  <a:prstGeom prst="lightningBolt">
                    <a:avLst/>
                  </a:prstGeom>
                  <a:solidFill>
                    <a:srgbClr val="FFC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177800" contourW="6350">
                    <a:bevelT w="38100" h="6350" prst="angle"/>
                    <a:bevelB w="38100" h="63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1" name="그룹 10"/>
          <p:cNvGrpSpPr/>
          <p:nvPr/>
        </p:nvGrpSpPr>
        <p:grpSpPr>
          <a:xfrm>
            <a:off x="129301" y="989556"/>
            <a:ext cx="8822784" cy="5738830"/>
            <a:chOff x="129301" y="989556"/>
            <a:chExt cx="8822784" cy="5738830"/>
          </a:xfrm>
        </p:grpSpPr>
        <p:sp>
          <p:nvSpPr>
            <p:cNvPr id="71" name="모서리가 둥근 사각형 설명선 70"/>
            <p:cNvSpPr/>
            <p:nvPr/>
          </p:nvSpPr>
          <p:spPr>
            <a:xfrm>
              <a:off x="129301" y="2168821"/>
              <a:ext cx="1440945" cy="838824"/>
            </a:xfrm>
            <a:prstGeom prst="wedgeRoundRectCallout">
              <a:avLst>
                <a:gd name="adj1" fmla="val 26716"/>
                <a:gd name="adj2" fmla="val 94371"/>
                <a:gd name="adj3" fmla="val 1666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solidFill>
                  <a:latin typeface="Impact" panose="020B0806030902050204" pitchFamily="34" charset="0"/>
                  <a:cs typeface="Arial" panose="020B0604020202020204" pitchFamily="34" charset="0"/>
                </a:rPr>
                <a:t>In vivo</a:t>
              </a:r>
            </a:p>
            <a:p>
              <a:pPr algn="ctr"/>
              <a:r>
                <a:rPr lang="en-US" sz="1600" i="1" dirty="0" err="1">
                  <a:solidFill>
                    <a:schemeClr val="bg1"/>
                  </a:solidFill>
                  <a:latin typeface="Impact" panose="020B0806030902050204" pitchFamily="34" charset="0"/>
                  <a:cs typeface="Arial" panose="020B0604020202020204" pitchFamily="34" charset="0"/>
                </a:rPr>
                <a:t>Microdialysis</a:t>
              </a:r>
              <a:r>
                <a:rPr lang="en-US" sz="1600" i="1" dirty="0">
                  <a:solidFill>
                    <a:schemeClr val="bg1"/>
                  </a:solidFill>
                  <a:latin typeface="Impact" panose="020B0806030902050204" pitchFamily="34" charset="0"/>
                  <a:cs typeface="Arial" panose="020B0604020202020204" pitchFamily="34" charset="0"/>
                </a:rPr>
                <a:t> </a:t>
              </a:r>
              <a:br>
                <a:rPr lang="en-US" sz="1600" i="1" dirty="0">
                  <a:solidFill>
                    <a:schemeClr val="bg1"/>
                  </a:solidFill>
                  <a:latin typeface="Impact" panose="020B0806030902050204" pitchFamily="34" charset="0"/>
                  <a:cs typeface="Arial" panose="020B0604020202020204" pitchFamily="34" charset="0"/>
                </a:rPr>
              </a:br>
              <a:r>
                <a:rPr lang="en-US" sz="1600" i="1" dirty="0">
                  <a:solidFill>
                    <a:schemeClr val="bg1"/>
                  </a:solidFill>
                  <a:latin typeface="Impact" panose="020B0806030902050204" pitchFamily="34" charset="0"/>
                  <a:cs typeface="Arial" panose="020B0604020202020204" pitchFamily="34" charset="0"/>
                </a:rPr>
                <a:t>&amp; </a:t>
              </a:r>
              <a:r>
                <a:rPr lang="en-US" sz="1600" i="1" dirty="0" smtClean="0">
                  <a:solidFill>
                    <a:schemeClr val="bg1"/>
                  </a:solidFill>
                  <a:latin typeface="Impact" panose="020B0806030902050204" pitchFamily="34" charset="0"/>
                  <a:cs typeface="Arial" panose="020B0604020202020204" pitchFamily="34" charset="0"/>
                </a:rPr>
                <a:t>HPLC</a:t>
              </a:r>
              <a:endParaRPr lang="en-US" sz="1600" i="1" dirty="0">
                <a:solidFill>
                  <a:schemeClr val="bg1"/>
                </a:solidFill>
                <a:latin typeface="Impact" panose="020B0806030902050204" pitchFamily="34" charset="0"/>
              </a:endParaRPr>
            </a:p>
          </p:txBody>
        </p:sp>
        <p:sp>
          <p:nvSpPr>
            <p:cNvPr id="72" name="모서리가 둥근 사각형 설명선 71"/>
            <p:cNvSpPr/>
            <p:nvPr/>
          </p:nvSpPr>
          <p:spPr>
            <a:xfrm>
              <a:off x="7454404" y="3816602"/>
              <a:ext cx="1440945" cy="838824"/>
            </a:xfrm>
            <a:prstGeom prst="wedgeRoundRectCallout">
              <a:avLst>
                <a:gd name="adj1" fmla="val 2975"/>
                <a:gd name="adj2" fmla="val -137768"/>
                <a:gd name="adj3" fmla="val 1666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solidFill>
                  <a:latin typeface="Impact" panose="020B0806030902050204" pitchFamily="34" charset="0"/>
                  <a:cs typeface="Arial" panose="020B0604020202020204" pitchFamily="34" charset="0"/>
                </a:rPr>
                <a:t>In vivo </a:t>
              </a:r>
            </a:p>
            <a:p>
              <a:pPr algn="ctr"/>
              <a:r>
                <a:rPr lang="en-US" sz="1600" i="1" dirty="0">
                  <a:solidFill>
                    <a:schemeClr val="bg1"/>
                  </a:solidFill>
                  <a:latin typeface="Impact" panose="020B0806030902050204" pitchFamily="34" charset="0"/>
                  <a:cs typeface="Arial" panose="020B0604020202020204" pitchFamily="34" charset="0"/>
                </a:rPr>
                <a:t>Ca</a:t>
              </a:r>
              <a:r>
                <a:rPr lang="en-US" sz="1600" i="1" baseline="30000" dirty="0">
                  <a:solidFill>
                    <a:schemeClr val="bg1"/>
                  </a:solidFill>
                  <a:latin typeface="Impact" panose="020B0806030902050204" pitchFamily="34" charset="0"/>
                  <a:cs typeface="Arial" panose="020B0604020202020204" pitchFamily="34" charset="0"/>
                </a:rPr>
                <a:t>2+ </a:t>
              </a:r>
              <a:r>
                <a:rPr lang="en-US" sz="1600" i="1" dirty="0">
                  <a:solidFill>
                    <a:schemeClr val="bg1"/>
                  </a:solidFill>
                  <a:latin typeface="Impact" panose="020B0806030902050204" pitchFamily="34" charset="0"/>
                  <a:cs typeface="Arial" panose="020B0604020202020204" pitchFamily="34" charset="0"/>
                </a:rPr>
                <a:t>Imaging</a:t>
              </a:r>
            </a:p>
          </p:txBody>
        </p:sp>
        <p:sp>
          <p:nvSpPr>
            <p:cNvPr id="73" name="모서리가 둥근 사각형 설명선 72"/>
            <p:cNvSpPr/>
            <p:nvPr/>
          </p:nvSpPr>
          <p:spPr>
            <a:xfrm>
              <a:off x="5013832" y="989556"/>
              <a:ext cx="1440945" cy="838824"/>
            </a:xfrm>
            <a:prstGeom prst="wedgeRoundRectCallout">
              <a:avLst>
                <a:gd name="adj1" fmla="val 76231"/>
                <a:gd name="adj2" fmla="val 62834"/>
                <a:gd name="adj3" fmla="val 1666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solidFill>
                  <a:latin typeface="Impact" panose="020B0806030902050204" pitchFamily="34" charset="0"/>
                  <a:cs typeface="Arial" panose="020B0604020202020204" pitchFamily="34" charset="0"/>
                </a:rPr>
                <a:t>Magnetic Field</a:t>
              </a:r>
            </a:p>
            <a:p>
              <a:pPr algn="ctr"/>
              <a:r>
                <a:rPr lang="en-US" sz="1600" i="1" dirty="0">
                  <a:solidFill>
                    <a:schemeClr val="bg1"/>
                  </a:solidFill>
                  <a:latin typeface="Impact" panose="020B0806030902050204" pitchFamily="34" charset="0"/>
                  <a:cs typeface="Arial" panose="020B0604020202020204" pitchFamily="34" charset="0"/>
                </a:rPr>
                <a:t>Generator</a:t>
              </a:r>
            </a:p>
          </p:txBody>
        </p:sp>
        <p:sp>
          <p:nvSpPr>
            <p:cNvPr id="74" name="모서리가 둥근 사각형 설명선 73"/>
            <p:cNvSpPr/>
            <p:nvPr/>
          </p:nvSpPr>
          <p:spPr>
            <a:xfrm>
              <a:off x="1722979" y="1765393"/>
              <a:ext cx="1440945" cy="838824"/>
            </a:xfrm>
            <a:prstGeom prst="wedgeRoundRectCallout">
              <a:avLst>
                <a:gd name="adj1" fmla="val 97685"/>
                <a:gd name="adj2" fmla="val 57731"/>
                <a:gd name="adj3" fmla="val 1666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solidFill>
                  <a:latin typeface="Impact" panose="020B0806030902050204" pitchFamily="34" charset="0"/>
                  <a:cs typeface="Arial" panose="020B0604020202020204" pitchFamily="34" charset="0"/>
                </a:rPr>
                <a:t>In vitro</a:t>
              </a:r>
            </a:p>
            <a:p>
              <a:pPr algn="ctr"/>
              <a:r>
                <a:rPr lang="en-US" sz="1600" i="1" dirty="0">
                  <a:solidFill>
                    <a:schemeClr val="bg1"/>
                  </a:solidFill>
                  <a:latin typeface="Impact" panose="020B0806030902050204" pitchFamily="34" charset="0"/>
                  <a:cs typeface="Arial" panose="020B0604020202020204" pitchFamily="34" charset="0"/>
                </a:rPr>
                <a:t>Sniffer patch</a:t>
              </a:r>
            </a:p>
          </p:txBody>
        </p:sp>
        <p:sp>
          <p:nvSpPr>
            <p:cNvPr id="75" name="모서리가 둥근 사각형 설명선 74"/>
            <p:cNvSpPr/>
            <p:nvPr/>
          </p:nvSpPr>
          <p:spPr>
            <a:xfrm>
              <a:off x="3145483" y="4706517"/>
              <a:ext cx="1440945" cy="838824"/>
            </a:xfrm>
            <a:prstGeom prst="wedgeRoundRectCallout">
              <a:avLst>
                <a:gd name="adj1" fmla="val -78668"/>
                <a:gd name="adj2" fmla="val -2354"/>
                <a:gd name="adj3" fmla="val 1666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solidFill>
                  <a:latin typeface="Impact" panose="020B0806030902050204" pitchFamily="34" charset="0"/>
                  <a:cs typeface="Arial" panose="020B0604020202020204" pitchFamily="34" charset="0"/>
                </a:rPr>
                <a:t>In vivo</a:t>
              </a:r>
            </a:p>
            <a:p>
              <a:pPr algn="ctr"/>
              <a:r>
                <a:rPr lang="en-US" sz="1600" i="1" dirty="0">
                  <a:solidFill>
                    <a:schemeClr val="bg1"/>
                  </a:solidFill>
                  <a:latin typeface="Impact" panose="020B0806030902050204" pitchFamily="34" charset="0"/>
                  <a:cs typeface="Arial" panose="020B0604020202020204" pitchFamily="34" charset="0"/>
                </a:rPr>
                <a:t>EEG/EMG recording</a:t>
              </a:r>
            </a:p>
          </p:txBody>
        </p:sp>
        <p:sp>
          <p:nvSpPr>
            <p:cNvPr id="76" name="모서리가 둥근 사각형 설명선 75"/>
            <p:cNvSpPr/>
            <p:nvPr/>
          </p:nvSpPr>
          <p:spPr>
            <a:xfrm>
              <a:off x="3352921" y="1408958"/>
              <a:ext cx="1440945" cy="838824"/>
            </a:xfrm>
            <a:prstGeom prst="wedgeRoundRectCallout">
              <a:avLst>
                <a:gd name="adj1" fmla="val 103253"/>
                <a:gd name="adj2" fmla="val 52359"/>
                <a:gd name="adj3" fmla="val 1666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smtClean="0">
                  <a:solidFill>
                    <a:schemeClr val="bg1"/>
                  </a:solidFill>
                  <a:latin typeface="Impact" panose="020B0806030902050204" pitchFamily="34" charset="0"/>
                  <a:cs typeface="Arial" panose="020B0604020202020204" pitchFamily="34" charset="0"/>
                </a:rPr>
                <a:t>Viral Vector development</a:t>
              </a:r>
              <a:endParaRPr lang="en-US" sz="1600" i="1" dirty="0">
                <a:solidFill>
                  <a:schemeClr val="bg1"/>
                </a:solidFill>
                <a:latin typeface="Impact" panose="020B0806030902050204" pitchFamily="34" charset="0"/>
                <a:cs typeface="Arial" panose="020B0604020202020204" pitchFamily="34" charset="0"/>
              </a:endParaRPr>
            </a:p>
          </p:txBody>
        </p:sp>
        <p:pic>
          <p:nvPicPr>
            <p:cNvPr id="1025" name="_x306755080" descr="EMB00001e84826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9072" y="4731306"/>
              <a:ext cx="4113013" cy="19970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grpSp>
      <p:grpSp>
        <p:nvGrpSpPr>
          <p:cNvPr id="19" name="그룹 18"/>
          <p:cNvGrpSpPr/>
          <p:nvPr/>
        </p:nvGrpSpPr>
        <p:grpSpPr>
          <a:xfrm>
            <a:off x="129301" y="947011"/>
            <a:ext cx="8891758" cy="5675995"/>
            <a:chOff x="-4084918" y="1452007"/>
            <a:chExt cx="8891758" cy="5675995"/>
          </a:xfrm>
        </p:grpSpPr>
        <p:pic>
          <p:nvPicPr>
            <p:cNvPr id="63" name="_x305517416" descr="EMB00002a3840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18" y="1452007"/>
              <a:ext cx="4985370" cy="16020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7" name="그림 66"/>
            <p:cNvPicPr>
              <a:picLocks noChangeAspect="1"/>
            </p:cNvPicPr>
            <p:nvPr/>
          </p:nvPicPr>
          <p:blipFill>
            <a:blip r:embed="rId6"/>
            <a:stretch>
              <a:fillRect/>
            </a:stretch>
          </p:blipFill>
          <p:spPr>
            <a:xfrm>
              <a:off x="-669230" y="5474628"/>
              <a:ext cx="5476070" cy="16533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29321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026" y="0"/>
            <a:ext cx="8834059" cy="769441"/>
          </a:xfrm>
          <a:prstGeom prst="rect">
            <a:avLst/>
          </a:prstGeom>
          <a:noFill/>
        </p:spPr>
        <p:txBody>
          <a:bodyPr wrap="square" rtlCol="0">
            <a:spAutoFit/>
          </a:bodyPr>
          <a:lstStyle/>
          <a:p>
            <a:r>
              <a:rPr lang="en-US" sz="4400" dirty="0" smtClean="0">
                <a:latin typeface="Impact" panose="020B0806030902050204" pitchFamily="34" charset="0"/>
              </a:rPr>
              <a:t>7. </a:t>
            </a:r>
            <a:r>
              <a:rPr lang="en-US" sz="4400" dirty="0" smtClean="0">
                <a:latin typeface="Impact" panose="020B0806030902050204" pitchFamily="34" charset="0"/>
                <a:cs typeface="Arial" panose="020B0604020202020204" pitchFamily="34" charset="0"/>
              </a:rPr>
              <a:t>Expected impact</a:t>
            </a:r>
            <a:endParaRPr lang="en-US" sz="4400" dirty="0">
              <a:latin typeface="Impact" panose="020B0806030902050204" pitchFamily="34" charset="0"/>
              <a:cs typeface="Arial" panose="020B0604020202020204" pitchFamily="34" charset="0"/>
            </a:endParaRPr>
          </a:p>
        </p:txBody>
      </p:sp>
      <p:sp>
        <p:nvSpPr>
          <p:cNvPr id="24" name="도넛 23"/>
          <p:cNvSpPr/>
          <p:nvPr/>
        </p:nvSpPr>
        <p:spPr>
          <a:xfrm>
            <a:off x="3050542" y="3555300"/>
            <a:ext cx="2917988" cy="2917988"/>
          </a:xfrm>
          <a:prstGeom prst="donut">
            <a:avLst>
              <a:gd name="adj" fmla="val 3436"/>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FFC000"/>
                </a:solidFill>
                <a:latin typeface="Impact" panose="020B0806030902050204" pitchFamily="34" charset="0"/>
                <a:cs typeface="Times New Roman" panose="02020603050405020304" pitchFamily="18" charset="0"/>
              </a:rPr>
              <a:t>Magnetogenetics</a:t>
            </a:r>
            <a:endParaRPr lang="en-US" dirty="0">
              <a:solidFill>
                <a:srgbClr val="FFC000"/>
              </a:solidFill>
              <a:latin typeface="Impact" panose="020B0806030902050204" pitchFamily="34" charset="0"/>
              <a:cs typeface="Times New Roman" panose="02020603050405020304" pitchFamily="18" charset="0"/>
            </a:endParaRPr>
          </a:p>
        </p:txBody>
      </p:sp>
      <p:grpSp>
        <p:nvGrpSpPr>
          <p:cNvPr id="25" name="그룹 24"/>
          <p:cNvGrpSpPr/>
          <p:nvPr/>
        </p:nvGrpSpPr>
        <p:grpSpPr>
          <a:xfrm>
            <a:off x="3785949" y="3223651"/>
            <a:ext cx="1486180" cy="1164081"/>
            <a:chOff x="3084957" y="691193"/>
            <a:chExt cx="2880000" cy="2255821"/>
          </a:xfrm>
        </p:grpSpPr>
        <p:pic>
          <p:nvPicPr>
            <p:cNvPr id="27" name="그림 26"/>
            <p:cNvPicPr>
              <a:picLocks noChangeAspect="1"/>
            </p:cNvPicPr>
            <p:nvPr/>
          </p:nvPicPr>
          <p:blipFill>
            <a:blip r:embed="rId3"/>
            <a:stretch>
              <a:fillRect/>
            </a:stretch>
          </p:blipFill>
          <p:spPr>
            <a:xfrm>
              <a:off x="3084957" y="691193"/>
              <a:ext cx="2880000" cy="19238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TextBox 29"/>
            <p:cNvSpPr txBox="1"/>
            <p:nvPr/>
          </p:nvSpPr>
          <p:spPr>
            <a:xfrm>
              <a:off x="3299498" y="2513549"/>
              <a:ext cx="1844853" cy="433465"/>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Gene Therapy</a:t>
              </a:r>
              <a:endParaRPr lang="en-US" sz="1600" b="1" dirty="0">
                <a:latin typeface="Times New Roman" panose="02020603050405020304" pitchFamily="18" charset="0"/>
                <a:cs typeface="Times New Roman" panose="02020603050405020304" pitchFamily="18" charset="0"/>
              </a:endParaRPr>
            </a:p>
          </p:txBody>
        </p:sp>
      </p:grpSp>
      <p:grpSp>
        <p:nvGrpSpPr>
          <p:cNvPr id="35" name="그룹 34"/>
          <p:cNvGrpSpPr/>
          <p:nvPr/>
        </p:nvGrpSpPr>
        <p:grpSpPr>
          <a:xfrm>
            <a:off x="2382656" y="5385896"/>
            <a:ext cx="1403293" cy="1338318"/>
            <a:chOff x="215869" y="4533560"/>
            <a:chExt cx="2719378" cy="2593465"/>
          </a:xfrm>
        </p:grpSpPr>
        <p:pic>
          <p:nvPicPr>
            <p:cNvPr id="36" name="Picture 2" descr="http://www.damngeeky.com/wp-content/uploads/2013/01/Brainway-TMS-helmet-treats-depression-with-magnets_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818"/>
            <a:stretch/>
          </p:blipFill>
          <p:spPr bwMode="auto">
            <a:xfrm>
              <a:off x="215869" y="4533560"/>
              <a:ext cx="2719378"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123487" y="6693560"/>
              <a:ext cx="804949" cy="433465"/>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TMS</a:t>
              </a:r>
            </a:p>
          </p:txBody>
        </p:sp>
      </p:grpSp>
      <p:grpSp>
        <p:nvGrpSpPr>
          <p:cNvPr id="38" name="그룹 37"/>
          <p:cNvGrpSpPr/>
          <p:nvPr/>
        </p:nvGrpSpPr>
        <p:grpSpPr>
          <a:xfrm>
            <a:off x="5272129" y="5385897"/>
            <a:ext cx="1486179" cy="1338317"/>
            <a:chOff x="6109598" y="4533560"/>
            <a:chExt cx="2880000" cy="2593465"/>
          </a:xfrm>
        </p:grpSpPr>
        <p:pic>
          <p:nvPicPr>
            <p:cNvPr id="39" name="그림 38"/>
            <p:cNvPicPr>
              <a:picLocks noChangeAspect="1"/>
            </p:cNvPicPr>
            <p:nvPr/>
          </p:nvPicPr>
          <p:blipFill>
            <a:blip r:embed="rId5"/>
            <a:stretch>
              <a:fillRect/>
            </a:stretch>
          </p:blipFill>
          <p:spPr>
            <a:xfrm>
              <a:off x="6109598" y="4533560"/>
              <a:ext cx="2880000"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0" name="TextBox 39"/>
            <p:cNvSpPr txBox="1"/>
            <p:nvPr/>
          </p:nvSpPr>
          <p:spPr>
            <a:xfrm>
              <a:off x="7118044" y="6693560"/>
              <a:ext cx="776216" cy="433465"/>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MRI</a:t>
              </a:r>
              <a:endParaRPr lang="en-US" sz="1600" b="1" dirty="0">
                <a:latin typeface="Times New Roman" panose="02020603050405020304" pitchFamily="18" charset="0"/>
                <a:cs typeface="Times New Roman" panose="02020603050405020304" pitchFamily="18" charset="0"/>
              </a:endParaRPr>
            </a:p>
          </p:txBody>
        </p:sp>
      </p:grpSp>
      <p:grpSp>
        <p:nvGrpSpPr>
          <p:cNvPr id="7" name="그룹 6"/>
          <p:cNvGrpSpPr/>
          <p:nvPr/>
        </p:nvGrpSpPr>
        <p:grpSpPr>
          <a:xfrm>
            <a:off x="118026" y="276370"/>
            <a:ext cx="9005655" cy="2218404"/>
            <a:chOff x="118026" y="276370"/>
            <a:chExt cx="9005655" cy="2218404"/>
          </a:xfrm>
        </p:grpSpPr>
        <p:sp>
          <p:nvSpPr>
            <p:cNvPr id="12" name="모서리가 둥근 직사각형 11"/>
            <p:cNvSpPr/>
            <p:nvPr/>
          </p:nvSpPr>
          <p:spPr>
            <a:xfrm>
              <a:off x="118026" y="728631"/>
              <a:ext cx="6375371" cy="16842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4350" indent="-514350">
                <a:buFont typeface="Wingdings" panose="05000000000000000000" pitchFamily="2" charset="2"/>
                <a:buChar char="ü"/>
              </a:pPr>
              <a:r>
                <a:rPr lang="en-US" sz="2400" b="1"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a:t>
              </a:r>
              <a:r>
                <a:rPr lang="en-US" sz="2400" b="1" dirty="0" smtClean="0">
                  <a:solidFill>
                    <a:srgbClr val="FFC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first remote regulation </a:t>
              </a:r>
              <a:r>
                <a:rPr lang="en-US" sz="2400" b="1"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of brain activity with </a:t>
              </a:r>
              <a:r>
                <a:rPr lang="en-US" sz="2400" b="1" dirty="0" err="1"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magnetogenetics</a:t>
              </a:r>
              <a:r>
                <a:rPr lang="en-US" sz="2400" b="1"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514350" indent="-514350">
                <a:buFont typeface="Wingdings" panose="05000000000000000000" pitchFamily="2" charset="2"/>
                <a:buChar char="ü"/>
              </a:pPr>
              <a:r>
                <a:rPr lang="en-US" sz="2400" b="1"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Provide another way of sleep regulation for </a:t>
              </a:r>
              <a:r>
                <a:rPr lang="en-US" sz="2400" b="1" dirty="0" smtClean="0">
                  <a:solidFill>
                    <a:srgbClr val="FFC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therapeutic purpose.</a:t>
              </a:r>
              <a:endParaRPr lang="en-US" sz="1600" b="1" dirty="0" smtClean="0">
                <a:solidFill>
                  <a:srgbClr val="FFC000"/>
                </a:solidFill>
                <a:latin typeface="Arial" panose="020B0604020202020204" pitchFamily="34" charset="0"/>
                <a:cs typeface="Arial" panose="020B0604020202020204" pitchFamily="34" charset="0"/>
              </a:endParaRPr>
            </a:p>
          </p:txBody>
        </p:sp>
        <p:grpSp>
          <p:nvGrpSpPr>
            <p:cNvPr id="5" name="그룹 4"/>
            <p:cNvGrpSpPr/>
            <p:nvPr/>
          </p:nvGrpSpPr>
          <p:grpSpPr>
            <a:xfrm>
              <a:off x="6004373" y="276370"/>
              <a:ext cx="3119308" cy="2218404"/>
              <a:chOff x="5767047" y="1719677"/>
              <a:chExt cx="3868610" cy="2751296"/>
            </a:xfrm>
          </p:grpSpPr>
          <p:pic>
            <p:nvPicPr>
              <p:cNvPr id="42" name="그림 41"/>
              <p:cNvPicPr>
                <a:picLocks noChangeAspect="1"/>
              </p:cNvPicPr>
              <p:nvPr/>
            </p:nvPicPr>
            <p:blipFill>
              <a:blip r:embed="rId6"/>
              <a:stretch>
                <a:fillRect/>
              </a:stretch>
            </p:blipFill>
            <p:spPr>
              <a:xfrm>
                <a:off x="5767047" y="2280882"/>
                <a:ext cx="3508673" cy="2190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43" name="그룹 42"/>
              <p:cNvGrpSpPr/>
              <p:nvPr/>
            </p:nvGrpSpPr>
            <p:grpSpPr>
              <a:xfrm>
                <a:off x="7000208" y="1719677"/>
                <a:ext cx="2635449" cy="2691508"/>
                <a:chOff x="-3111111" y="-370057"/>
                <a:chExt cx="2635449" cy="2691508"/>
              </a:xfrm>
            </p:grpSpPr>
            <p:grpSp>
              <p:nvGrpSpPr>
                <p:cNvPr id="44" name="그룹 43"/>
                <p:cNvGrpSpPr/>
                <p:nvPr/>
              </p:nvGrpSpPr>
              <p:grpSpPr>
                <a:xfrm>
                  <a:off x="-3111111" y="-198549"/>
                  <a:ext cx="2520000" cy="2520000"/>
                  <a:chOff x="-3111111" y="-198549"/>
                  <a:chExt cx="2520000" cy="2520000"/>
                </a:xfrm>
              </p:grpSpPr>
              <p:sp>
                <p:nvSpPr>
                  <p:cNvPr id="46" name="타원 45"/>
                  <p:cNvSpPr/>
                  <p:nvPr/>
                </p:nvSpPr>
                <p:spPr>
                  <a:xfrm>
                    <a:off x="-1671111" y="-198549"/>
                    <a:ext cx="1080000" cy="1080000"/>
                  </a:xfrm>
                  <a:prstGeom prst="ellipse">
                    <a:avLst/>
                  </a:prstGeom>
                  <a:noFill/>
                  <a:ln w="12700">
                    <a:solidFill>
                      <a:schemeClr val="bg1"/>
                    </a:solidFill>
                    <a:prstDash val="solid"/>
                  </a:ln>
                  <a:scene3d>
                    <a:camera prst="orthographicFront">
                      <a:rot lat="3000000" lon="1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타원 46"/>
                  <p:cNvSpPr/>
                  <p:nvPr/>
                </p:nvSpPr>
                <p:spPr>
                  <a:xfrm>
                    <a:off x="-3111111" y="-198549"/>
                    <a:ext cx="2520000" cy="2520000"/>
                  </a:xfrm>
                  <a:prstGeom prst="ellipse">
                    <a:avLst/>
                  </a:prstGeom>
                  <a:noFill/>
                  <a:ln w="12700">
                    <a:solidFill>
                      <a:schemeClr val="bg1"/>
                    </a:solidFill>
                    <a:prstDash val="solid"/>
                  </a:ln>
                  <a:scene3d>
                    <a:camera prst="orthographicFront">
                      <a:rot lat="3000000" lon="1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타원 47"/>
                  <p:cNvSpPr/>
                  <p:nvPr/>
                </p:nvSpPr>
                <p:spPr>
                  <a:xfrm>
                    <a:off x="-2391111" y="-198549"/>
                    <a:ext cx="1800000" cy="1800000"/>
                  </a:xfrm>
                  <a:prstGeom prst="ellipse">
                    <a:avLst/>
                  </a:prstGeom>
                  <a:noFill/>
                  <a:ln w="12700">
                    <a:solidFill>
                      <a:schemeClr val="bg1"/>
                    </a:solidFill>
                    <a:prstDash val="solid"/>
                  </a:ln>
                  <a:scene3d>
                    <a:camera prst="orthographicFront">
                      <a:rot lat="3000000" lon="1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타원 48"/>
                  <p:cNvSpPr/>
                  <p:nvPr/>
                </p:nvSpPr>
                <p:spPr>
                  <a:xfrm>
                    <a:off x="-2031111" y="-198549"/>
                    <a:ext cx="1440000" cy="1440000"/>
                  </a:xfrm>
                  <a:prstGeom prst="ellipse">
                    <a:avLst/>
                  </a:prstGeom>
                  <a:noFill/>
                  <a:ln w="12700">
                    <a:solidFill>
                      <a:schemeClr val="bg1"/>
                    </a:solidFill>
                    <a:prstDash val="solid"/>
                  </a:ln>
                  <a:scene3d>
                    <a:camera prst="orthographicFront">
                      <a:rot lat="3000000" lon="1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타원 49"/>
                  <p:cNvSpPr/>
                  <p:nvPr/>
                </p:nvSpPr>
                <p:spPr>
                  <a:xfrm>
                    <a:off x="-2751111" y="-198549"/>
                    <a:ext cx="2160000" cy="2160000"/>
                  </a:xfrm>
                  <a:prstGeom prst="ellipse">
                    <a:avLst/>
                  </a:prstGeom>
                  <a:noFill/>
                  <a:ln w="12700">
                    <a:solidFill>
                      <a:schemeClr val="bg1"/>
                    </a:solidFill>
                    <a:prstDash val="solid"/>
                  </a:ln>
                  <a:scene3d>
                    <a:camera prst="orthographicFront">
                      <a:rot lat="3000000" lon="1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도넛 44"/>
                <p:cNvSpPr/>
                <p:nvPr/>
              </p:nvSpPr>
              <p:spPr>
                <a:xfrm>
                  <a:off x="-1725600" y="-370057"/>
                  <a:ext cx="1249938" cy="1281988"/>
                </a:xfrm>
                <a:prstGeom prst="donut">
                  <a:avLst>
                    <a:gd name="adj" fmla="val 26715"/>
                  </a:avLst>
                </a:prstGeom>
                <a:solidFill>
                  <a:schemeClr val="tx1">
                    <a:lumMod val="50000"/>
                  </a:schemeClr>
                </a:solidFill>
                <a:ln w="12700">
                  <a:solidFill>
                    <a:schemeClr val="bg1"/>
                  </a:solidFill>
                  <a:prstDash val="solid"/>
                </a:ln>
                <a:effectLst>
                  <a:outerShdw blurRad="317500" dir="2700000" algn="ctr">
                    <a:srgbClr val="000000">
                      <a:alpha val="43000"/>
                    </a:srgbClr>
                  </a:outerShdw>
                </a:effectLst>
                <a:scene3d>
                  <a:camera prst="isometricTopUp">
                    <a:rot lat="19476214" lon="18883142" rev="2109745"/>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62" name="TextBox 61"/>
          <p:cNvSpPr txBox="1"/>
          <p:nvPr/>
        </p:nvSpPr>
        <p:spPr>
          <a:xfrm>
            <a:off x="118026" y="2531499"/>
            <a:ext cx="8834059" cy="769441"/>
          </a:xfrm>
          <a:prstGeom prst="rect">
            <a:avLst/>
          </a:prstGeom>
          <a:noFill/>
        </p:spPr>
        <p:txBody>
          <a:bodyPr wrap="square" rtlCol="0">
            <a:spAutoFit/>
          </a:bodyPr>
          <a:lstStyle/>
          <a:p>
            <a:r>
              <a:rPr lang="en-US" sz="4400" dirty="0" smtClean="0">
                <a:latin typeface="Impact" panose="020B0806030902050204" pitchFamily="34" charset="0"/>
              </a:rPr>
              <a:t>8. </a:t>
            </a:r>
            <a:r>
              <a:rPr lang="en-US" sz="4400" dirty="0" smtClean="0">
                <a:latin typeface="Impact" panose="020B0806030902050204" pitchFamily="34" charset="0"/>
                <a:cs typeface="Arial" panose="020B0604020202020204" pitchFamily="34" charset="0"/>
              </a:rPr>
              <a:t>Application</a:t>
            </a:r>
            <a:endParaRPr lang="en-US" sz="4400" dirty="0">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82220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026" y="0"/>
            <a:ext cx="8834059" cy="769441"/>
          </a:xfrm>
          <a:prstGeom prst="rect">
            <a:avLst/>
          </a:prstGeom>
          <a:noFill/>
        </p:spPr>
        <p:txBody>
          <a:bodyPr wrap="square" rtlCol="0">
            <a:spAutoFit/>
          </a:bodyPr>
          <a:lstStyle/>
          <a:p>
            <a:r>
              <a:rPr lang="en-US" sz="4400" dirty="0" smtClean="0">
                <a:latin typeface="Impact" panose="020B0806030902050204" pitchFamily="34" charset="0"/>
              </a:rPr>
              <a:t>9. </a:t>
            </a:r>
            <a:r>
              <a:rPr lang="en-US" sz="4400" dirty="0">
                <a:latin typeface="Impact" panose="020B0806030902050204" pitchFamily="34" charset="0"/>
                <a:cs typeface="Arial" panose="020B0604020202020204" pitchFamily="34" charset="0"/>
              </a:rPr>
              <a:t>Eligibility</a:t>
            </a:r>
          </a:p>
        </p:txBody>
      </p:sp>
      <p:grpSp>
        <p:nvGrpSpPr>
          <p:cNvPr id="7173" name="그룹 7172"/>
          <p:cNvGrpSpPr/>
          <p:nvPr/>
        </p:nvGrpSpPr>
        <p:grpSpPr>
          <a:xfrm>
            <a:off x="4846371" y="642611"/>
            <a:ext cx="3764721" cy="3269632"/>
            <a:chOff x="4846371" y="642611"/>
            <a:chExt cx="3764721" cy="3269632"/>
          </a:xfrm>
        </p:grpSpPr>
        <p:pic>
          <p:nvPicPr>
            <p:cNvPr id="10" name="그림 9"/>
            <p:cNvPicPr>
              <a:picLocks noChangeAspect="1"/>
            </p:cNvPicPr>
            <p:nvPr/>
          </p:nvPicPr>
          <p:blipFill>
            <a:blip r:embed="rId3"/>
            <a:stretch>
              <a:fillRect/>
            </a:stretch>
          </p:blipFill>
          <p:spPr>
            <a:xfrm>
              <a:off x="5647971" y="642611"/>
              <a:ext cx="2287003" cy="3269632"/>
            </a:xfrm>
            <a:prstGeom prst="rect">
              <a:avLst/>
            </a:prstGeom>
          </p:spPr>
        </p:pic>
        <p:sp>
          <p:nvSpPr>
            <p:cNvPr id="14" name="모서리가 둥근 직사각형 13"/>
            <p:cNvSpPr/>
            <p:nvPr/>
          </p:nvSpPr>
          <p:spPr>
            <a:xfrm>
              <a:off x="4846371" y="1665782"/>
              <a:ext cx="3764721" cy="1573994"/>
            </a:xfrm>
            <a:prstGeom prst="roundRect">
              <a:avLst/>
            </a:prstGeom>
            <a:solidFill>
              <a:schemeClr val="bg1">
                <a:alpha val="53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Ph.D</a:t>
              </a:r>
              <a:r>
                <a:rPr lang="en-US" dirty="0" smtClean="0">
                  <a:solidFill>
                    <a:schemeClr val="tx1"/>
                  </a:solidFill>
                </a:rPr>
                <a:t> course in</a:t>
              </a:r>
              <a:endParaRPr lang="en-US" dirty="0">
                <a:solidFill>
                  <a:schemeClr val="tx1"/>
                </a:solidFill>
              </a:endParaRPr>
            </a:p>
            <a:p>
              <a:pPr algn="ctr"/>
              <a:r>
                <a:rPr lang="en-US" sz="2400" dirty="0" smtClean="0">
                  <a:solidFill>
                    <a:srgbClr val="92D050"/>
                  </a:solidFill>
                  <a:latin typeface="Impact" panose="020B0806030902050204" pitchFamily="34" charset="0"/>
                </a:rPr>
                <a:t>Neuroscience</a:t>
              </a:r>
              <a:endParaRPr lang="en-US" sz="2400" dirty="0">
                <a:solidFill>
                  <a:srgbClr val="92D050"/>
                </a:solidFill>
                <a:latin typeface="Impact" panose="020B0806030902050204" pitchFamily="34" charset="0"/>
              </a:endParaRPr>
            </a:p>
          </p:txBody>
        </p:sp>
      </p:grpSp>
      <p:grpSp>
        <p:nvGrpSpPr>
          <p:cNvPr id="7172" name="그룹 7171"/>
          <p:cNvGrpSpPr/>
          <p:nvPr/>
        </p:nvGrpSpPr>
        <p:grpSpPr>
          <a:xfrm>
            <a:off x="567095" y="795425"/>
            <a:ext cx="3764721" cy="3314708"/>
            <a:chOff x="567095" y="795425"/>
            <a:chExt cx="3764721" cy="3314708"/>
          </a:xfrm>
        </p:grpSpPr>
        <p:pic>
          <p:nvPicPr>
            <p:cNvPr id="9" name="그림 8"/>
            <p:cNvPicPr>
              <a:picLocks noChangeAspect="1"/>
            </p:cNvPicPr>
            <p:nvPr/>
          </p:nvPicPr>
          <p:blipFill rotWithShape="1">
            <a:blip r:embed="rId4"/>
            <a:srcRect l="24312" r="9618" b="23489"/>
            <a:stretch/>
          </p:blipFill>
          <p:spPr>
            <a:xfrm>
              <a:off x="717566" y="795425"/>
              <a:ext cx="2963121" cy="3314708"/>
            </a:xfrm>
            <a:prstGeom prst="rect">
              <a:avLst/>
            </a:prstGeom>
          </p:spPr>
        </p:pic>
        <p:sp>
          <p:nvSpPr>
            <p:cNvPr id="19" name="모서리가 둥근 직사각형 18"/>
            <p:cNvSpPr/>
            <p:nvPr/>
          </p:nvSpPr>
          <p:spPr>
            <a:xfrm>
              <a:off x="567095" y="1647249"/>
              <a:ext cx="3764721" cy="1573994"/>
            </a:xfrm>
            <a:prstGeom prst="roundRect">
              <a:avLst/>
            </a:prstGeom>
            <a:solidFill>
              <a:schemeClr val="bg1">
                <a:alpha val="53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Bachelor’s Degree in</a:t>
              </a:r>
            </a:p>
            <a:p>
              <a:pPr algn="ctr"/>
              <a:r>
                <a:rPr lang="en-US" sz="2400" dirty="0" smtClean="0">
                  <a:solidFill>
                    <a:srgbClr val="00B0F0"/>
                  </a:solidFill>
                  <a:latin typeface="Impact" panose="020B0806030902050204" pitchFamily="34" charset="0"/>
                </a:rPr>
                <a:t>Electrical &amp; Electronic </a:t>
              </a:r>
              <a:br>
                <a:rPr lang="en-US" sz="2400" dirty="0" smtClean="0">
                  <a:solidFill>
                    <a:srgbClr val="00B0F0"/>
                  </a:solidFill>
                  <a:latin typeface="Impact" panose="020B0806030902050204" pitchFamily="34" charset="0"/>
                </a:rPr>
              </a:br>
              <a:r>
                <a:rPr lang="en-US" sz="2400" dirty="0" smtClean="0">
                  <a:solidFill>
                    <a:srgbClr val="00B0F0"/>
                  </a:solidFill>
                  <a:latin typeface="Impact" panose="020B0806030902050204" pitchFamily="34" charset="0"/>
                </a:rPr>
                <a:t>Engineering</a:t>
              </a:r>
              <a:endParaRPr lang="en-US" sz="2400" dirty="0">
                <a:solidFill>
                  <a:srgbClr val="00B0F0"/>
                </a:solidFill>
                <a:latin typeface="Impact" panose="020B0806030902050204" pitchFamily="34" charset="0"/>
              </a:endParaRPr>
            </a:p>
          </p:txBody>
        </p:sp>
      </p:grpSp>
      <p:grpSp>
        <p:nvGrpSpPr>
          <p:cNvPr id="7171" name="그룹 7170"/>
          <p:cNvGrpSpPr/>
          <p:nvPr/>
        </p:nvGrpSpPr>
        <p:grpSpPr>
          <a:xfrm>
            <a:off x="2474109" y="3414596"/>
            <a:ext cx="3764721" cy="3094721"/>
            <a:chOff x="2474109" y="3261223"/>
            <a:chExt cx="3764721" cy="3094721"/>
          </a:xfrm>
        </p:grpSpPr>
        <p:pic>
          <p:nvPicPr>
            <p:cNvPr id="7169" name="그림 7168"/>
            <p:cNvPicPr>
              <a:picLocks noChangeAspect="1"/>
            </p:cNvPicPr>
            <p:nvPr/>
          </p:nvPicPr>
          <p:blipFill>
            <a:blip r:embed="rId5"/>
            <a:stretch>
              <a:fillRect/>
            </a:stretch>
          </p:blipFill>
          <p:spPr>
            <a:xfrm>
              <a:off x="2498762" y="3261223"/>
              <a:ext cx="3715414" cy="309472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0" name="모서리가 둥근 직사각형 39"/>
            <p:cNvSpPr/>
            <p:nvPr/>
          </p:nvSpPr>
          <p:spPr>
            <a:xfrm>
              <a:off x="2474109" y="4554854"/>
              <a:ext cx="3764721" cy="658394"/>
            </a:xfrm>
            <a:prstGeom prst="roundRect">
              <a:avLst/>
            </a:prstGeom>
            <a:solidFill>
              <a:schemeClr val="bg1">
                <a:alpha val="53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Impact" panose="020B0806030902050204" pitchFamily="34" charset="0"/>
                </a:rPr>
                <a:t>Global Leader</a:t>
              </a:r>
              <a:endParaRPr lang="en-US" sz="3600" dirty="0">
                <a:solidFill>
                  <a:schemeClr val="tx1"/>
                </a:solidFill>
                <a:latin typeface="Impact" panose="020B0806030902050204" pitchFamily="34" charset="0"/>
              </a:endParaRPr>
            </a:p>
          </p:txBody>
        </p:sp>
      </p:grpSp>
    </p:spTree>
    <p:extLst>
      <p:ext uri="{BB962C8B-B14F-4D97-AF65-F5344CB8AC3E}">
        <p14:creationId xmlns:p14="http://schemas.microsoft.com/office/powerpoint/2010/main" val="121625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fade">
                                      <p:cBhvr>
                                        <p:cTn id="12" dur="500"/>
                                        <p:tgtEl>
                                          <p:spTgt spid="71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1"/>
                                        </p:tgtEl>
                                        <p:attrNameLst>
                                          <p:attrName>style.visibility</p:attrName>
                                        </p:attrNameLst>
                                      </p:cBhvr>
                                      <p:to>
                                        <p:strVal val="visible"/>
                                      </p:to>
                                    </p:set>
                                    <p:animEffect transition="in" filter="fade">
                                      <p:cBhvr>
                                        <p:cTn id="17"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9303</TotalTime>
  <Words>1194</Words>
  <Application>Microsoft Office PowerPoint</Application>
  <PresentationFormat>화면 슬라이드 쇼(4:3)</PresentationFormat>
  <Paragraphs>201</Paragraphs>
  <Slides>15</Slides>
  <Notes>13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15</vt:i4>
      </vt:variant>
    </vt:vector>
  </HeadingPairs>
  <TitlesOfParts>
    <vt:vector size="24" baseType="lpstr">
      <vt:lpstr>맑은 고딕</vt:lpstr>
      <vt:lpstr>Arial</vt:lpstr>
      <vt:lpstr>Arial Black</vt:lpstr>
      <vt:lpstr>Calibri</vt:lpstr>
      <vt:lpstr>Calibri Light</vt:lpstr>
      <vt:lpstr>Impact</vt:lpstr>
      <vt:lpstr>Times New Roman</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Jea Kwon</dc:creator>
  <cp:lastModifiedBy>Jea Kwon</cp:lastModifiedBy>
  <cp:revision>282</cp:revision>
  <dcterms:created xsi:type="dcterms:W3CDTF">2015-06-16T15:36:16Z</dcterms:created>
  <dcterms:modified xsi:type="dcterms:W3CDTF">2015-06-25T12:22:54Z</dcterms:modified>
</cp:coreProperties>
</file>